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7" r:id="rId15"/>
    <p:sldId id="270" r:id="rId16"/>
    <p:sldId id="272" r:id="rId17"/>
    <p:sldId id="271" r:id="rId18"/>
    <p:sldId id="273" r:id="rId19"/>
    <p:sldId id="274" r:id="rId20"/>
    <p:sldId id="284" r:id="rId21"/>
    <p:sldId id="285" r:id="rId22"/>
    <p:sldId id="276" r:id="rId23"/>
    <p:sldId id="275" r:id="rId24"/>
    <p:sldId id="278" r:id="rId25"/>
    <p:sldId id="279" r:id="rId26"/>
    <p:sldId id="280" r:id="rId27"/>
    <p:sldId id="281" r:id="rId28"/>
    <p:sldId id="282" r:id="rId29"/>
    <p:sldId id="283" r:id="rId30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29" autoAdjust="0"/>
  </p:normalViewPr>
  <p:slideViewPr>
    <p:cSldViewPr>
      <p:cViewPr varScale="1">
        <p:scale>
          <a:sx n="73" d="100"/>
          <a:sy n="73" d="100"/>
        </p:scale>
        <p:origin x="1254" y="-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03CB1-109C-4A3F-A796-046D3F1F873D}" type="datetimeFigureOut">
              <a:rPr lang="fr-FR" smtClean="0"/>
              <a:t>18/01/2021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1E631-5E47-4179-BAEC-A24E9D8CC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2914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03CB1-109C-4A3F-A796-046D3F1F873D}" type="datetimeFigureOut">
              <a:rPr lang="fr-FR" smtClean="0"/>
              <a:t>18/01/2021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1E631-5E47-4179-BAEC-A24E9D8CC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739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03CB1-109C-4A3F-A796-046D3F1F873D}" type="datetimeFigureOut">
              <a:rPr lang="fr-FR" smtClean="0"/>
              <a:t>18/01/2021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1E631-5E47-4179-BAEC-A24E9D8CC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4691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03CB1-109C-4A3F-A796-046D3F1F873D}" type="datetimeFigureOut">
              <a:rPr lang="fr-FR" smtClean="0"/>
              <a:t>18/01/2021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1E631-5E47-4179-BAEC-A24E9D8CC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858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03CB1-109C-4A3F-A796-046D3F1F873D}" type="datetimeFigureOut">
              <a:rPr lang="fr-FR" smtClean="0"/>
              <a:t>18/01/2021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1E631-5E47-4179-BAEC-A24E9D8CC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7408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03CB1-109C-4A3F-A796-046D3F1F873D}" type="datetimeFigureOut">
              <a:rPr lang="fr-FR" smtClean="0"/>
              <a:t>18/01/2021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1E631-5E47-4179-BAEC-A24E9D8CC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9626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03CB1-109C-4A3F-A796-046D3F1F873D}" type="datetimeFigureOut">
              <a:rPr lang="fr-FR" smtClean="0"/>
              <a:t>18/01/2021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1E631-5E47-4179-BAEC-A24E9D8CC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9580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03CB1-109C-4A3F-A796-046D3F1F873D}" type="datetimeFigureOut">
              <a:rPr lang="fr-FR" smtClean="0"/>
              <a:t>18/01/2021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1E631-5E47-4179-BAEC-A24E9D8CC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4614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03CB1-109C-4A3F-A796-046D3F1F873D}" type="datetimeFigureOut">
              <a:rPr lang="fr-FR" smtClean="0"/>
              <a:t>18/01/2021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1E631-5E47-4179-BAEC-A24E9D8CC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7099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03CB1-109C-4A3F-A796-046D3F1F873D}" type="datetimeFigureOut">
              <a:rPr lang="fr-FR" smtClean="0"/>
              <a:t>18/01/2021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1E631-5E47-4179-BAEC-A24E9D8CC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1154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03CB1-109C-4A3F-A796-046D3F1F873D}" type="datetimeFigureOut">
              <a:rPr lang="fr-FR" smtClean="0"/>
              <a:t>18/01/2021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1E631-5E47-4179-BAEC-A24E9D8CC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2639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603CB1-109C-4A3F-A796-046D3F1F873D}" type="datetimeFigureOut">
              <a:rPr lang="fr-FR" smtClean="0"/>
              <a:t>18/01/2021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1E631-5E47-4179-BAEC-A24E9D8CC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1534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Spectral_line" TargetMode="External"/><Relationship Id="rId4" Type="http://schemas.openxmlformats.org/officeDocument/2006/relationships/hyperlink" Target="https://en.wikipedia.org/wiki/Fraunhofer_lines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annica.com/science/spectroscopy/Basic-properties-of-atoms#ref620061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hyperlink" Target="https://courses.lumenlearning.com/physics/chapter/30-3-bohrs-theory-of-the-hydrogen-ato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onlinelibrary.wiley.com/doi/abs/10.1002/phbl.1967023070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oi.org/10.1007/BF0134246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oi.org/10.1016/0375-9601(74)90132-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oi.org/10.1103/PhysRevA.46.R17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Mécanique quantique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Agrégation de sciences physique</a:t>
            </a:r>
            <a:br>
              <a:rPr lang="fr-FR" dirty="0" smtClean="0"/>
            </a:br>
            <a:r>
              <a:rPr lang="fr-FR" dirty="0" smtClean="0"/>
              <a:t>Option physique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224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Autofit/>
          </a:bodyPr>
          <a:lstStyle/>
          <a:p>
            <a:r>
              <a:rPr lang="fr-FR" sz="3200" dirty="0" smtClean="0"/>
              <a:t>Confinement et quantification</a:t>
            </a:r>
            <a:endParaRPr lang="fr-FR" sz="3200" dirty="0"/>
          </a:p>
        </p:txBody>
      </p:sp>
      <p:grpSp>
        <p:nvGrpSpPr>
          <p:cNvPr id="3" name="Group 6"/>
          <p:cNvGrpSpPr>
            <a:grpSpLocks noChangeAspect="1"/>
          </p:cNvGrpSpPr>
          <p:nvPr/>
        </p:nvGrpSpPr>
        <p:grpSpPr bwMode="auto">
          <a:xfrm>
            <a:off x="403875" y="1521064"/>
            <a:ext cx="2999472" cy="3944251"/>
            <a:chOff x="1508" y="446"/>
            <a:chExt cx="2216" cy="2914"/>
          </a:xfrm>
        </p:grpSpPr>
        <p:sp>
          <p:nvSpPr>
            <p:cNvPr id="5" name="Line 7"/>
            <p:cNvSpPr>
              <a:spLocks noChangeShapeType="1"/>
            </p:cNvSpPr>
            <p:nvPr/>
          </p:nvSpPr>
          <p:spPr bwMode="auto">
            <a:xfrm>
              <a:off x="1775" y="3170"/>
              <a:ext cx="1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Line 8"/>
            <p:cNvSpPr>
              <a:spLocks noChangeShapeType="1"/>
            </p:cNvSpPr>
            <p:nvPr/>
          </p:nvSpPr>
          <p:spPr bwMode="auto">
            <a:xfrm flipH="1">
              <a:off x="3653" y="3170"/>
              <a:ext cx="1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1775" y="2714"/>
              <a:ext cx="1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 flipH="1">
              <a:off x="3653" y="2714"/>
              <a:ext cx="1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Line 11"/>
            <p:cNvSpPr>
              <a:spLocks noChangeShapeType="1"/>
            </p:cNvSpPr>
            <p:nvPr/>
          </p:nvSpPr>
          <p:spPr bwMode="auto">
            <a:xfrm>
              <a:off x="1775" y="2258"/>
              <a:ext cx="1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Line 12"/>
            <p:cNvSpPr>
              <a:spLocks noChangeShapeType="1"/>
            </p:cNvSpPr>
            <p:nvPr/>
          </p:nvSpPr>
          <p:spPr bwMode="auto">
            <a:xfrm flipH="1">
              <a:off x="3653" y="2258"/>
              <a:ext cx="1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Line 13"/>
            <p:cNvSpPr>
              <a:spLocks noChangeShapeType="1"/>
            </p:cNvSpPr>
            <p:nvPr/>
          </p:nvSpPr>
          <p:spPr bwMode="auto">
            <a:xfrm>
              <a:off x="1775" y="1808"/>
              <a:ext cx="1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Line 14"/>
            <p:cNvSpPr>
              <a:spLocks noChangeShapeType="1"/>
            </p:cNvSpPr>
            <p:nvPr/>
          </p:nvSpPr>
          <p:spPr bwMode="auto">
            <a:xfrm flipH="1">
              <a:off x="3653" y="1808"/>
              <a:ext cx="1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Line 15"/>
            <p:cNvSpPr>
              <a:spLocks noChangeShapeType="1"/>
            </p:cNvSpPr>
            <p:nvPr/>
          </p:nvSpPr>
          <p:spPr bwMode="auto">
            <a:xfrm>
              <a:off x="1775" y="1352"/>
              <a:ext cx="1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Line 16"/>
            <p:cNvSpPr>
              <a:spLocks noChangeShapeType="1"/>
            </p:cNvSpPr>
            <p:nvPr/>
          </p:nvSpPr>
          <p:spPr bwMode="auto">
            <a:xfrm flipH="1">
              <a:off x="3653" y="1352"/>
              <a:ext cx="1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Line 17"/>
            <p:cNvSpPr>
              <a:spLocks noChangeShapeType="1"/>
            </p:cNvSpPr>
            <p:nvPr/>
          </p:nvSpPr>
          <p:spPr bwMode="auto">
            <a:xfrm>
              <a:off x="1775" y="896"/>
              <a:ext cx="1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Line 18"/>
            <p:cNvSpPr>
              <a:spLocks noChangeShapeType="1"/>
            </p:cNvSpPr>
            <p:nvPr/>
          </p:nvSpPr>
          <p:spPr bwMode="auto">
            <a:xfrm flipH="1">
              <a:off x="3653" y="896"/>
              <a:ext cx="1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Line 19"/>
            <p:cNvSpPr>
              <a:spLocks noChangeShapeType="1"/>
            </p:cNvSpPr>
            <p:nvPr/>
          </p:nvSpPr>
          <p:spPr bwMode="auto">
            <a:xfrm>
              <a:off x="1775" y="446"/>
              <a:ext cx="1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Line 20"/>
            <p:cNvSpPr>
              <a:spLocks noChangeShapeType="1"/>
            </p:cNvSpPr>
            <p:nvPr/>
          </p:nvSpPr>
          <p:spPr bwMode="auto">
            <a:xfrm flipH="1">
              <a:off x="3653" y="446"/>
              <a:ext cx="1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Line 21"/>
            <p:cNvSpPr>
              <a:spLocks noChangeShapeType="1"/>
            </p:cNvSpPr>
            <p:nvPr/>
          </p:nvSpPr>
          <p:spPr bwMode="auto">
            <a:xfrm flipV="1">
              <a:off x="1775" y="3116"/>
              <a:ext cx="0" cy="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Line 22"/>
            <p:cNvSpPr>
              <a:spLocks noChangeShapeType="1"/>
            </p:cNvSpPr>
            <p:nvPr/>
          </p:nvSpPr>
          <p:spPr bwMode="auto">
            <a:xfrm>
              <a:off x="1775" y="446"/>
              <a:ext cx="0" cy="4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Line 23"/>
            <p:cNvSpPr>
              <a:spLocks noChangeShapeType="1"/>
            </p:cNvSpPr>
            <p:nvPr/>
          </p:nvSpPr>
          <p:spPr bwMode="auto">
            <a:xfrm flipV="1">
              <a:off x="2153" y="3116"/>
              <a:ext cx="0" cy="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Line 24"/>
            <p:cNvSpPr>
              <a:spLocks noChangeShapeType="1"/>
            </p:cNvSpPr>
            <p:nvPr/>
          </p:nvSpPr>
          <p:spPr bwMode="auto">
            <a:xfrm flipV="1">
              <a:off x="2531" y="3116"/>
              <a:ext cx="0" cy="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Line 25"/>
            <p:cNvSpPr>
              <a:spLocks noChangeShapeType="1"/>
            </p:cNvSpPr>
            <p:nvPr/>
          </p:nvSpPr>
          <p:spPr bwMode="auto">
            <a:xfrm flipV="1">
              <a:off x="2915" y="3116"/>
              <a:ext cx="0" cy="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Line 26"/>
            <p:cNvSpPr>
              <a:spLocks noChangeShapeType="1"/>
            </p:cNvSpPr>
            <p:nvPr/>
          </p:nvSpPr>
          <p:spPr bwMode="auto">
            <a:xfrm flipV="1">
              <a:off x="3293" y="3116"/>
              <a:ext cx="0" cy="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Line 27"/>
            <p:cNvSpPr>
              <a:spLocks noChangeShapeType="1"/>
            </p:cNvSpPr>
            <p:nvPr/>
          </p:nvSpPr>
          <p:spPr bwMode="auto">
            <a:xfrm flipV="1">
              <a:off x="3671" y="3116"/>
              <a:ext cx="0" cy="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4" name="Line 28"/>
            <p:cNvSpPr>
              <a:spLocks noChangeShapeType="1"/>
            </p:cNvSpPr>
            <p:nvPr/>
          </p:nvSpPr>
          <p:spPr bwMode="auto">
            <a:xfrm>
              <a:off x="3671" y="446"/>
              <a:ext cx="0" cy="4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5" name="Line 29"/>
            <p:cNvSpPr>
              <a:spLocks noChangeShapeType="1"/>
            </p:cNvSpPr>
            <p:nvPr/>
          </p:nvSpPr>
          <p:spPr bwMode="auto">
            <a:xfrm>
              <a:off x="1775" y="2942"/>
              <a:ext cx="1896" cy="0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8" name="Freeform 30"/>
            <p:cNvSpPr>
              <a:spLocks/>
            </p:cNvSpPr>
            <p:nvPr/>
          </p:nvSpPr>
          <p:spPr bwMode="auto">
            <a:xfrm>
              <a:off x="1775" y="2714"/>
              <a:ext cx="1896" cy="228"/>
            </a:xfrm>
            <a:custGeom>
              <a:avLst/>
              <a:gdLst>
                <a:gd name="T0" fmla="*/ 18 w 1896"/>
                <a:gd name="T1" fmla="*/ 216 h 228"/>
                <a:gd name="T2" fmla="*/ 60 w 1896"/>
                <a:gd name="T3" fmla="*/ 204 h 228"/>
                <a:gd name="T4" fmla="*/ 90 w 1896"/>
                <a:gd name="T5" fmla="*/ 192 h 228"/>
                <a:gd name="T6" fmla="*/ 120 w 1896"/>
                <a:gd name="T7" fmla="*/ 180 h 228"/>
                <a:gd name="T8" fmla="*/ 150 w 1896"/>
                <a:gd name="T9" fmla="*/ 168 h 228"/>
                <a:gd name="T10" fmla="*/ 186 w 1896"/>
                <a:gd name="T11" fmla="*/ 156 h 228"/>
                <a:gd name="T12" fmla="*/ 216 w 1896"/>
                <a:gd name="T13" fmla="*/ 144 h 228"/>
                <a:gd name="T14" fmla="*/ 252 w 1896"/>
                <a:gd name="T15" fmla="*/ 138 h 228"/>
                <a:gd name="T16" fmla="*/ 282 w 1896"/>
                <a:gd name="T17" fmla="*/ 126 h 228"/>
                <a:gd name="T18" fmla="*/ 312 w 1896"/>
                <a:gd name="T19" fmla="*/ 114 h 228"/>
                <a:gd name="T20" fmla="*/ 342 w 1896"/>
                <a:gd name="T21" fmla="*/ 108 h 228"/>
                <a:gd name="T22" fmla="*/ 372 w 1896"/>
                <a:gd name="T23" fmla="*/ 96 h 228"/>
                <a:gd name="T24" fmla="*/ 402 w 1896"/>
                <a:gd name="T25" fmla="*/ 84 h 228"/>
                <a:gd name="T26" fmla="*/ 432 w 1896"/>
                <a:gd name="T27" fmla="*/ 78 h 228"/>
                <a:gd name="T28" fmla="*/ 462 w 1896"/>
                <a:gd name="T29" fmla="*/ 72 h 228"/>
                <a:gd name="T30" fmla="*/ 492 w 1896"/>
                <a:gd name="T31" fmla="*/ 60 h 228"/>
                <a:gd name="T32" fmla="*/ 522 w 1896"/>
                <a:gd name="T33" fmla="*/ 54 h 228"/>
                <a:gd name="T34" fmla="*/ 552 w 1896"/>
                <a:gd name="T35" fmla="*/ 48 h 228"/>
                <a:gd name="T36" fmla="*/ 588 w 1896"/>
                <a:gd name="T37" fmla="*/ 42 h 228"/>
                <a:gd name="T38" fmla="*/ 618 w 1896"/>
                <a:gd name="T39" fmla="*/ 36 h 228"/>
                <a:gd name="T40" fmla="*/ 648 w 1896"/>
                <a:gd name="T41" fmla="*/ 30 h 228"/>
                <a:gd name="T42" fmla="*/ 678 w 1896"/>
                <a:gd name="T43" fmla="*/ 24 h 228"/>
                <a:gd name="T44" fmla="*/ 708 w 1896"/>
                <a:gd name="T45" fmla="*/ 18 h 228"/>
                <a:gd name="T46" fmla="*/ 738 w 1896"/>
                <a:gd name="T47" fmla="*/ 12 h 228"/>
                <a:gd name="T48" fmla="*/ 768 w 1896"/>
                <a:gd name="T49" fmla="*/ 12 h 228"/>
                <a:gd name="T50" fmla="*/ 798 w 1896"/>
                <a:gd name="T51" fmla="*/ 6 h 228"/>
                <a:gd name="T52" fmla="*/ 834 w 1896"/>
                <a:gd name="T53" fmla="*/ 6 h 228"/>
                <a:gd name="T54" fmla="*/ 870 w 1896"/>
                <a:gd name="T55" fmla="*/ 0 h 228"/>
                <a:gd name="T56" fmla="*/ 906 w 1896"/>
                <a:gd name="T57" fmla="*/ 0 h 228"/>
                <a:gd name="T58" fmla="*/ 1020 w 1896"/>
                <a:gd name="T59" fmla="*/ 0 h 228"/>
                <a:gd name="T60" fmla="*/ 1050 w 1896"/>
                <a:gd name="T61" fmla="*/ 6 h 228"/>
                <a:gd name="T62" fmla="*/ 1086 w 1896"/>
                <a:gd name="T63" fmla="*/ 6 h 228"/>
                <a:gd name="T64" fmla="*/ 1122 w 1896"/>
                <a:gd name="T65" fmla="*/ 12 h 228"/>
                <a:gd name="T66" fmla="*/ 1152 w 1896"/>
                <a:gd name="T67" fmla="*/ 12 h 228"/>
                <a:gd name="T68" fmla="*/ 1182 w 1896"/>
                <a:gd name="T69" fmla="*/ 18 h 228"/>
                <a:gd name="T70" fmla="*/ 1212 w 1896"/>
                <a:gd name="T71" fmla="*/ 24 h 228"/>
                <a:gd name="T72" fmla="*/ 1242 w 1896"/>
                <a:gd name="T73" fmla="*/ 24 h 228"/>
                <a:gd name="T74" fmla="*/ 1272 w 1896"/>
                <a:gd name="T75" fmla="*/ 30 h 228"/>
                <a:gd name="T76" fmla="*/ 1302 w 1896"/>
                <a:gd name="T77" fmla="*/ 36 h 228"/>
                <a:gd name="T78" fmla="*/ 1332 w 1896"/>
                <a:gd name="T79" fmla="*/ 48 h 228"/>
                <a:gd name="T80" fmla="*/ 1362 w 1896"/>
                <a:gd name="T81" fmla="*/ 54 h 228"/>
                <a:gd name="T82" fmla="*/ 1392 w 1896"/>
                <a:gd name="T83" fmla="*/ 60 h 228"/>
                <a:gd name="T84" fmla="*/ 1422 w 1896"/>
                <a:gd name="T85" fmla="*/ 66 h 228"/>
                <a:gd name="T86" fmla="*/ 1452 w 1896"/>
                <a:gd name="T87" fmla="*/ 78 h 228"/>
                <a:gd name="T88" fmla="*/ 1488 w 1896"/>
                <a:gd name="T89" fmla="*/ 84 h 228"/>
                <a:gd name="T90" fmla="*/ 1518 w 1896"/>
                <a:gd name="T91" fmla="*/ 96 h 228"/>
                <a:gd name="T92" fmla="*/ 1548 w 1896"/>
                <a:gd name="T93" fmla="*/ 102 h 228"/>
                <a:gd name="T94" fmla="*/ 1578 w 1896"/>
                <a:gd name="T95" fmla="*/ 114 h 228"/>
                <a:gd name="T96" fmla="*/ 1608 w 1896"/>
                <a:gd name="T97" fmla="*/ 120 h 228"/>
                <a:gd name="T98" fmla="*/ 1638 w 1896"/>
                <a:gd name="T99" fmla="*/ 132 h 228"/>
                <a:gd name="T100" fmla="*/ 1668 w 1896"/>
                <a:gd name="T101" fmla="*/ 144 h 228"/>
                <a:gd name="T102" fmla="*/ 1698 w 1896"/>
                <a:gd name="T103" fmla="*/ 156 h 228"/>
                <a:gd name="T104" fmla="*/ 1728 w 1896"/>
                <a:gd name="T105" fmla="*/ 162 h 228"/>
                <a:gd name="T106" fmla="*/ 1770 w 1896"/>
                <a:gd name="T107" fmla="*/ 180 h 228"/>
                <a:gd name="T108" fmla="*/ 1800 w 1896"/>
                <a:gd name="T109" fmla="*/ 192 h 228"/>
                <a:gd name="T110" fmla="*/ 1830 w 1896"/>
                <a:gd name="T111" fmla="*/ 204 h 228"/>
                <a:gd name="T112" fmla="*/ 1866 w 1896"/>
                <a:gd name="T113" fmla="*/ 216 h 228"/>
                <a:gd name="T114" fmla="*/ 1896 w 1896"/>
                <a:gd name="T115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96" h="228">
                  <a:moveTo>
                    <a:pt x="0" y="228"/>
                  </a:moveTo>
                  <a:lnTo>
                    <a:pt x="6" y="222"/>
                  </a:lnTo>
                  <a:lnTo>
                    <a:pt x="12" y="222"/>
                  </a:lnTo>
                  <a:lnTo>
                    <a:pt x="18" y="216"/>
                  </a:lnTo>
                  <a:lnTo>
                    <a:pt x="30" y="216"/>
                  </a:lnTo>
                  <a:lnTo>
                    <a:pt x="36" y="216"/>
                  </a:lnTo>
                  <a:lnTo>
                    <a:pt x="42" y="210"/>
                  </a:lnTo>
                  <a:lnTo>
                    <a:pt x="60" y="204"/>
                  </a:lnTo>
                  <a:lnTo>
                    <a:pt x="66" y="204"/>
                  </a:lnTo>
                  <a:lnTo>
                    <a:pt x="72" y="198"/>
                  </a:lnTo>
                  <a:lnTo>
                    <a:pt x="84" y="198"/>
                  </a:lnTo>
                  <a:lnTo>
                    <a:pt x="90" y="192"/>
                  </a:lnTo>
                  <a:lnTo>
                    <a:pt x="96" y="192"/>
                  </a:lnTo>
                  <a:lnTo>
                    <a:pt x="102" y="186"/>
                  </a:lnTo>
                  <a:lnTo>
                    <a:pt x="114" y="186"/>
                  </a:lnTo>
                  <a:lnTo>
                    <a:pt x="120" y="180"/>
                  </a:lnTo>
                  <a:lnTo>
                    <a:pt x="126" y="180"/>
                  </a:lnTo>
                  <a:lnTo>
                    <a:pt x="138" y="174"/>
                  </a:lnTo>
                  <a:lnTo>
                    <a:pt x="144" y="174"/>
                  </a:lnTo>
                  <a:lnTo>
                    <a:pt x="150" y="168"/>
                  </a:lnTo>
                  <a:lnTo>
                    <a:pt x="168" y="162"/>
                  </a:lnTo>
                  <a:lnTo>
                    <a:pt x="174" y="162"/>
                  </a:lnTo>
                  <a:lnTo>
                    <a:pt x="180" y="162"/>
                  </a:lnTo>
                  <a:lnTo>
                    <a:pt x="186" y="156"/>
                  </a:lnTo>
                  <a:lnTo>
                    <a:pt x="198" y="156"/>
                  </a:lnTo>
                  <a:lnTo>
                    <a:pt x="204" y="150"/>
                  </a:lnTo>
                  <a:lnTo>
                    <a:pt x="210" y="150"/>
                  </a:lnTo>
                  <a:lnTo>
                    <a:pt x="216" y="144"/>
                  </a:lnTo>
                  <a:lnTo>
                    <a:pt x="228" y="144"/>
                  </a:lnTo>
                  <a:lnTo>
                    <a:pt x="234" y="144"/>
                  </a:lnTo>
                  <a:lnTo>
                    <a:pt x="240" y="138"/>
                  </a:lnTo>
                  <a:lnTo>
                    <a:pt x="252" y="138"/>
                  </a:lnTo>
                  <a:lnTo>
                    <a:pt x="258" y="132"/>
                  </a:lnTo>
                  <a:lnTo>
                    <a:pt x="264" y="132"/>
                  </a:lnTo>
                  <a:lnTo>
                    <a:pt x="270" y="126"/>
                  </a:lnTo>
                  <a:lnTo>
                    <a:pt x="282" y="126"/>
                  </a:lnTo>
                  <a:lnTo>
                    <a:pt x="288" y="120"/>
                  </a:lnTo>
                  <a:lnTo>
                    <a:pt x="294" y="120"/>
                  </a:lnTo>
                  <a:lnTo>
                    <a:pt x="300" y="120"/>
                  </a:lnTo>
                  <a:lnTo>
                    <a:pt x="312" y="114"/>
                  </a:lnTo>
                  <a:lnTo>
                    <a:pt x="318" y="114"/>
                  </a:lnTo>
                  <a:lnTo>
                    <a:pt x="324" y="108"/>
                  </a:lnTo>
                  <a:lnTo>
                    <a:pt x="336" y="108"/>
                  </a:lnTo>
                  <a:lnTo>
                    <a:pt x="342" y="108"/>
                  </a:lnTo>
                  <a:lnTo>
                    <a:pt x="348" y="102"/>
                  </a:lnTo>
                  <a:lnTo>
                    <a:pt x="354" y="102"/>
                  </a:lnTo>
                  <a:lnTo>
                    <a:pt x="366" y="96"/>
                  </a:lnTo>
                  <a:lnTo>
                    <a:pt x="372" y="96"/>
                  </a:lnTo>
                  <a:lnTo>
                    <a:pt x="378" y="96"/>
                  </a:lnTo>
                  <a:lnTo>
                    <a:pt x="384" y="90"/>
                  </a:lnTo>
                  <a:lnTo>
                    <a:pt x="396" y="90"/>
                  </a:lnTo>
                  <a:lnTo>
                    <a:pt x="402" y="84"/>
                  </a:lnTo>
                  <a:lnTo>
                    <a:pt x="408" y="84"/>
                  </a:lnTo>
                  <a:lnTo>
                    <a:pt x="420" y="84"/>
                  </a:lnTo>
                  <a:lnTo>
                    <a:pt x="426" y="78"/>
                  </a:lnTo>
                  <a:lnTo>
                    <a:pt x="432" y="78"/>
                  </a:lnTo>
                  <a:lnTo>
                    <a:pt x="438" y="78"/>
                  </a:lnTo>
                  <a:lnTo>
                    <a:pt x="450" y="72"/>
                  </a:lnTo>
                  <a:lnTo>
                    <a:pt x="456" y="72"/>
                  </a:lnTo>
                  <a:lnTo>
                    <a:pt x="462" y="72"/>
                  </a:lnTo>
                  <a:lnTo>
                    <a:pt x="468" y="66"/>
                  </a:lnTo>
                  <a:lnTo>
                    <a:pt x="480" y="66"/>
                  </a:lnTo>
                  <a:lnTo>
                    <a:pt x="486" y="66"/>
                  </a:lnTo>
                  <a:lnTo>
                    <a:pt x="492" y="60"/>
                  </a:lnTo>
                  <a:lnTo>
                    <a:pt x="504" y="60"/>
                  </a:lnTo>
                  <a:lnTo>
                    <a:pt x="510" y="60"/>
                  </a:lnTo>
                  <a:lnTo>
                    <a:pt x="516" y="54"/>
                  </a:lnTo>
                  <a:lnTo>
                    <a:pt x="522" y="54"/>
                  </a:lnTo>
                  <a:lnTo>
                    <a:pt x="534" y="54"/>
                  </a:lnTo>
                  <a:lnTo>
                    <a:pt x="540" y="48"/>
                  </a:lnTo>
                  <a:lnTo>
                    <a:pt x="546" y="48"/>
                  </a:lnTo>
                  <a:lnTo>
                    <a:pt x="552" y="48"/>
                  </a:lnTo>
                  <a:lnTo>
                    <a:pt x="564" y="48"/>
                  </a:lnTo>
                  <a:lnTo>
                    <a:pt x="570" y="42"/>
                  </a:lnTo>
                  <a:lnTo>
                    <a:pt x="576" y="42"/>
                  </a:lnTo>
                  <a:lnTo>
                    <a:pt x="588" y="42"/>
                  </a:lnTo>
                  <a:lnTo>
                    <a:pt x="594" y="36"/>
                  </a:lnTo>
                  <a:lnTo>
                    <a:pt x="600" y="36"/>
                  </a:lnTo>
                  <a:lnTo>
                    <a:pt x="606" y="36"/>
                  </a:lnTo>
                  <a:lnTo>
                    <a:pt x="618" y="36"/>
                  </a:lnTo>
                  <a:lnTo>
                    <a:pt x="624" y="30"/>
                  </a:lnTo>
                  <a:lnTo>
                    <a:pt x="630" y="30"/>
                  </a:lnTo>
                  <a:lnTo>
                    <a:pt x="636" y="30"/>
                  </a:lnTo>
                  <a:lnTo>
                    <a:pt x="648" y="30"/>
                  </a:lnTo>
                  <a:lnTo>
                    <a:pt x="654" y="24"/>
                  </a:lnTo>
                  <a:lnTo>
                    <a:pt x="660" y="24"/>
                  </a:lnTo>
                  <a:lnTo>
                    <a:pt x="672" y="24"/>
                  </a:lnTo>
                  <a:lnTo>
                    <a:pt x="678" y="24"/>
                  </a:lnTo>
                  <a:lnTo>
                    <a:pt x="684" y="24"/>
                  </a:lnTo>
                  <a:lnTo>
                    <a:pt x="690" y="18"/>
                  </a:lnTo>
                  <a:lnTo>
                    <a:pt x="702" y="18"/>
                  </a:lnTo>
                  <a:lnTo>
                    <a:pt x="708" y="18"/>
                  </a:lnTo>
                  <a:lnTo>
                    <a:pt x="714" y="18"/>
                  </a:lnTo>
                  <a:lnTo>
                    <a:pt x="720" y="18"/>
                  </a:lnTo>
                  <a:lnTo>
                    <a:pt x="732" y="18"/>
                  </a:lnTo>
                  <a:lnTo>
                    <a:pt x="738" y="12"/>
                  </a:lnTo>
                  <a:lnTo>
                    <a:pt x="744" y="12"/>
                  </a:lnTo>
                  <a:lnTo>
                    <a:pt x="756" y="12"/>
                  </a:lnTo>
                  <a:lnTo>
                    <a:pt x="762" y="12"/>
                  </a:lnTo>
                  <a:lnTo>
                    <a:pt x="768" y="12"/>
                  </a:lnTo>
                  <a:lnTo>
                    <a:pt x="774" y="12"/>
                  </a:lnTo>
                  <a:lnTo>
                    <a:pt x="786" y="6"/>
                  </a:lnTo>
                  <a:lnTo>
                    <a:pt x="792" y="6"/>
                  </a:lnTo>
                  <a:lnTo>
                    <a:pt x="798" y="6"/>
                  </a:lnTo>
                  <a:lnTo>
                    <a:pt x="804" y="6"/>
                  </a:lnTo>
                  <a:lnTo>
                    <a:pt x="822" y="6"/>
                  </a:lnTo>
                  <a:lnTo>
                    <a:pt x="828" y="6"/>
                  </a:lnTo>
                  <a:lnTo>
                    <a:pt x="834" y="6"/>
                  </a:lnTo>
                  <a:lnTo>
                    <a:pt x="846" y="6"/>
                  </a:lnTo>
                  <a:lnTo>
                    <a:pt x="852" y="6"/>
                  </a:lnTo>
                  <a:lnTo>
                    <a:pt x="858" y="0"/>
                  </a:lnTo>
                  <a:lnTo>
                    <a:pt x="870" y="0"/>
                  </a:lnTo>
                  <a:lnTo>
                    <a:pt x="876" y="0"/>
                  </a:lnTo>
                  <a:lnTo>
                    <a:pt x="882" y="0"/>
                  </a:lnTo>
                  <a:lnTo>
                    <a:pt x="900" y="0"/>
                  </a:lnTo>
                  <a:lnTo>
                    <a:pt x="906" y="0"/>
                  </a:lnTo>
                  <a:lnTo>
                    <a:pt x="990" y="0"/>
                  </a:lnTo>
                  <a:lnTo>
                    <a:pt x="996" y="0"/>
                  </a:lnTo>
                  <a:lnTo>
                    <a:pt x="1014" y="0"/>
                  </a:lnTo>
                  <a:lnTo>
                    <a:pt x="1020" y="0"/>
                  </a:lnTo>
                  <a:lnTo>
                    <a:pt x="1026" y="0"/>
                  </a:lnTo>
                  <a:lnTo>
                    <a:pt x="1038" y="0"/>
                  </a:lnTo>
                  <a:lnTo>
                    <a:pt x="1044" y="6"/>
                  </a:lnTo>
                  <a:lnTo>
                    <a:pt x="1050" y="6"/>
                  </a:lnTo>
                  <a:lnTo>
                    <a:pt x="1056" y="6"/>
                  </a:lnTo>
                  <a:lnTo>
                    <a:pt x="1068" y="6"/>
                  </a:lnTo>
                  <a:lnTo>
                    <a:pt x="1074" y="6"/>
                  </a:lnTo>
                  <a:lnTo>
                    <a:pt x="1086" y="6"/>
                  </a:lnTo>
                  <a:lnTo>
                    <a:pt x="1098" y="6"/>
                  </a:lnTo>
                  <a:lnTo>
                    <a:pt x="1104" y="6"/>
                  </a:lnTo>
                  <a:lnTo>
                    <a:pt x="1110" y="6"/>
                  </a:lnTo>
                  <a:lnTo>
                    <a:pt x="1122" y="12"/>
                  </a:lnTo>
                  <a:lnTo>
                    <a:pt x="1128" y="12"/>
                  </a:lnTo>
                  <a:lnTo>
                    <a:pt x="1134" y="12"/>
                  </a:lnTo>
                  <a:lnTo>
                    <a:pt x="1140" y="12"/>
                  </a:lnTo>
                  <a:lnTo>
                    <a:pt x="1152" y="12"/>
                  </a:lnTo>
                  <a:lnTo>
                    <a:pt x="1158" y="12"/>
                  </a:lnTo>
                  <a:lnTo>
                    <a:pt x="1164" y="18"/>
                  </a:lnTo>
                  <a:lnTo>
                    <a:pt x="1170" y="18"/>
                  </a:lnTo>
                  <a:lnTo>
                    <a:pt x="1182" y="18"/>
                  </a:lnTo>
                  <a:lnTo>
                    <a:pt x="1188" y="18"/>
                  </a:lnTo>
                  <a:lnTo>
                    <a:pt x="1194" y="18"/>
                  </a:lnTo>
                  <a:lnTo>
                    <a:pt x="1206" y="18"/>
                  </a:lnTo>
                  <a:lnTo>
                    <a:pt x="1212" y="24"/>
                  </a:lnTo>
                  <a:lnTo>
                    <a:pt x="1218" y="24"/>
                  </a:lnTo>
                  <a:lnTo>
                    <a:pt x="1224" y="24"/>
                  </a:lnTo>
                  <a:lnTo>
                    <a:pt x="1236" y="24"/>
                  </a:lnTo>
                  <a:lnTo>
                    <a:pt x="1242" y="24"/>
                  </a:lnTo>
                  <a:lnTo>
                    <a:pt x="1248" y="30"/>
                  </a:lnTo>
                  <a:lnTo>
                    <a:pt x="1254" y="30"/>
                  </a:lnTo>
                  <a:lnTo>
                    <a:pt x="1266" y="30"/>
                  </a:lnTo>
                  <a:lnTo>
                    <a:pt x="1272" y="30"/>
                  </a:lnTo>
                  <a:lnTo>
                    <a:pt x="1278" y="36"/>
                  </a:lnTo>
                  <a:lnTo>
                    <a:pt x="1290" y="36"/>
                  </a:lnTo>
                  <a:lnTo>
                    <a:pt x="1296" y="36"/>
                  </a:lnTo>
                  <a:lnTo>
                    <a:pt x="1302" y="36"/>
                  </a:lnTo>
                  <a:lnTo>
                    <a:pt x="1308" y="42"/>
                  </a:lnTo>
                  <a:lnTo>
                    <a:pt x="1320" y="42"/>
                  </a:lnTo>
                  <a:lnTo>
                    <a:pt x="1326" y="42"/>
                  </a:lnTo>
                  <a:lnTo>
                    <a:pt x="1332" y="48"/>
                  </a:lnTo>
                  <a:lnTo>
                    <a:pt x="1338" y="48"/>
                  </a:lnTo>
                  <a:lnTo>
                    <a:pt x="1350" y="48"/>
                  </a:lnTo>
                  <a:lnTo>
                    <a:pt x="1356" y="48"/>
                  </a:lnTo>
                  <a:lnTo>
                    <a:pt x="1362" y="54"/>
                  </a:lnTo>
                  <a:lnTo>
                    <a:pt x="1368" y="54"/>
                  </a:lnTo>
                  <a:lnTo>
                    <a:pt x="1380" y="54"/>
                  </a:lnTo>
                  <a:lnTo>
                    <a:pt x="1386" y="60"/>
                  </a:lnTo>
                  <a:lnTo>
                    <a:pt x="1392" y="60"/>
                  </a:lnTo>
                  <a:lnTo>
                    <a:pt x="1404" y="60"/>
                  </a:lnTo>
                  <a:lnTo>
                    <a:pt x="1410" y="66"/>
                  </a:lnTo>
                  <a:lnTo>
                    <a:pt x="1416" y="66"/>
                  </a:lnTo>
                  <a:lnTo>
                    <a:pt x="1422" y="66"/>
                  </a:lnTo>
                  <a:lnTo>
                    <a:pt x="1434" y="72"/>
                  </a:lnTo>
                  <a:lnTo>
                    <a:pt x="1440" y="72"/>
                  </a:lnTo>
                  <a:lnTo>
                    <a:pt x="1446" y="72"/>
                  </a:lnTo>
                  <a:lnTo>
                    <a:pt x="1452" y="78"/>
                  </a:lnTo>
                  <a:lnTo>
                    <a:pt x="1464" y="78"/>
                  </a:lnTo>
                  <a:lnTo>
                    <a:pt x="1470" y="78"/>
                  </a:lnTo>
                  <a:lnTo>
                    <a:pt x="1476" y="84"/>
                  </a:lnTo>
                  <a:lnTo>
                    <a:pt x="1488" y="84"/>
                  </a:lnTo>
                  <a:lnTo>
                    <a:pt x="1494" y="84"/>
                  </a:lnTo>
                  <a:lnTo>
                    <a:pt x="1500" y="90"/>
                  </a:lnTo>
                  <a:lnTo>
                    <a:pt x="1506" y="90"/>
                  </a:lnTo>
                  <a:lnTo>
                    <a:pt x="1518" y="96"/>
                  </a:lnTo>
                  <a:lnTo>
                    <a:pt x="1524" y="96"/>
                  </a:lnTo>
                  <a:lnTo>
                    <a:pt x="1530" y="96"/>
                  </a:lnTo>
                  <a:lnTo>
                    <a:pt x="1536" y="102"/>
                  </a:lnTo>
                  <a:lnTo>
                    <a:pt x="1548" y="102"/>
                  </a:lnTo>
                  <a:lnTo>
                    <a:pt x="1554" y="108"/>
                  </a:lnTo>
                  <a:lnTo>
                    <a:pt x="1560" y="108"/>
                  </a:lnTo>
                  <a:lnTo>
                    <a:pt x="1572" y="108"/>
                  </a:lnTo>
                  <a:lnTo>
                    <a:pt x="1578" y="114"/>
                  </a:lnTo>
                  <a:lnTo>
                    <a:pt x="1584" y="114"/>
                  </a:lnTo>
                  <a:lnTo>
                    <a:pt x="1590" y="120"/>
                  </a:lnTo>
                  <a:lnTo>
                    <a:pt x="1602" y="120"/>
                  </a:lnTo>
                  <a:lnTo>
                    <a:pt x="1608" y="120"/>
                  </a:lnTo>
                  <a:lnTo>
                    <a:pt x="1614" y="126"/>
                  </a:lnTo>
                  <a:lnTo>
                    <a:pt x="1620" y="126"/>
                  </a:lnTo>
                  <a:lnTo>
                    <a:pt x="1632" y="132"/>
                  </a:lnTo>
                  <a:lnTo>
                    <a:pt x="1638" y="132"/>
                  </a:lnTo>
                  <a:lnTo>
                    <a:pt x="1644" y="138"/>
                  </a:lnTo>
                  <a:lnTo>
                    <a:pt x="1656" y="138"/>
                  </a:lnTo>
                  <a:lnTo>
                    <a:pt x="1662" y="144"/>
                  </a:lnTo>
                  <a:lnTo>
                    <a:pt x="1668" y="144"/>
                  </a:lnTo>
                  <a:lnTo>
                    <a:pt x="1674" y="144"/>
                  </a:lnTo>
                  <a:lnTo>
                    <a:pt x="1686" y="150"/>
                  </a:lnTo>
                  <a:lnTo>
                    <a:pt x="1692" y="150"/>
                  </a:lnTo>
                  <a:lnTo>
                    <a:pt x="1698" y="156"/>
                  </a:lnTo>
                  <a:lnTo>
                    <a:pt x="1704" y="156"/>
                  </a:lnTo>
                  <a:lnTo>
                    <a:pt x="1716" y="162"/>
                  </a:lnTo>
                  <a:lnTo>
                    <a:pt x="1722" y="162"/>
                  </a:lnTo>
                  <a:lnTo>
                    <a:pt x="1728" y="162"/>
                  </a:lnTo>
                  <a:lnTo>
                    <a:pt x="1746" y="168"/>
                  </a:lnTo>
                  <a:lnTo>
                    <a:pt x="1752" y="174"/>
                  </a:lnTo>
                  <a:lnTo>
                    <a:pt x="1758" y="174"/>
                  </a:lnTo>
                  <a:lnTo>
                    <a:pt x="1770" y="180"/>
                  </a:lnTo>
                  <a:lnTo>
                    <a:pt x="1776" y="180"/>
                  </a:lnTo>
                  <a:lnTo>
                    <a:pt x="1782" y="186"/>
                  </a:lnTo>
                  <a:lnTo>
                    <a:pt x="1788" y="186"/>
                  </a:lnTo>
                  <a:lnTo>
                    <a:pt x="1800" y="192"/>
                  </a:lnTo>
                  <a:lnTo>
                    <a:pt x="1806" y="192"/>
                  </a:lnTo>
                  <a:lnTo>
                    <a:pt x="1812" y="198"/>
                  </a:lnTo>
                  <a:lnTo>
                    <a:pt x="1824" y="198"/>
                  </a:lnTo>
                  <a:lnTo>
                    <a:pt x="1830" y="204"/>
                  </a:lnTo>
                  <a:lnTo>
                    <a:pt x="1836" y="204"/>
                  </a:lnTo>
                  <a:lnTo>
                    <a:pt x="1854" y="210"/>
                  </a:lnTo>
                  <a:lnTo>
                    <a:pt x="1860" y="216"/>
                  </a:lnTo>
                  <a:lnTo>
                    <a:pt x="1866" y="216"/>
                  </a:lnTo>
                  <a:lnTo>
                    <a:pt x="1872" y="216"/>
                  </a:lnTo>
                  <a:lnTo>
                    <a:pt x="1884" y="222"/>
                  </a:lnTo>
                  <a:lnTo>
                    <a:pt x="1890" y="222"/>
                  </a:lnTo>
                  <a:lnTo>
                    <a:pt x="1896" y="228"/>
                  </a:lnTo>
                </a:path>
              </a:pathLst>
            </a:custGeom>
            <a:noFill/>
            <a:ln w="25400">
              <a:solidFill>
                <a:srgbClr val="FF00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9" name="Line 31"/>
            <p:cNvSpPr>
              <a:spLocks noChangeShapeType="1"/>
            </p:cNvSpPr>
            <p:nvPr/>
          </p:nvSpPr>
          <p:spPr bwMode="auto">
            <a:xfrm>
              <a:off x="1775" y="2258"/>
              <a:ext cx="1896" cy="0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0" name="Freeform 32"/>
            <p:cNvSpPr>
              <a:spLocks/>
            </p:cNvSpPr>
            <p:nvPr/>
          </p:nvSpPr>
          <p:spPr bwMode="auto">
            <a:xfrm>
              <a:off x="1775" y="2036"/>
              <a:ext cx="1896" cy="450"/>
            </a:xfrm>
            <a:custGeom>
              <a:avLst/>
              <a:gdLst>
                <a:gd name="T0" fmla="*/ 18 w 1896"/>
                <a:gd name="T1" fmla="*/ 210 h 450"/>
                <a:gd name="T2" fmla="*/ 54 w 1896"/>
                <a:gd name="T3" fmla="*/ 186 h 450"/>
                <a:gd name="T4" fmla="*/ 84 w 1896"/>
                <a:gd name="T5" fmla="*/ 162 h 450"/>
                <a:gd name="T6" fmla="*/ 114 w 1896"/>
                <a:gd name="T7" fmla="*/ 138 h 450"/>
                <a:gd name="T8" fmla="*/ 144 w 1896"/>
                <a:gd name="T9" fmla="*/ 120 h 450"/>
                <a:gd name="T10" fmla="*/ 174 w 1896"/>
                <a:gd name="T11" fmla="*/ 102 h 450"/>
                <a:gd name="T12" fmla="*/ 204 w 1896"/>
                <a:gd name="T13" fmla="*/ 84 h 450"/>
                <a:gd name="T14" fmla="*/ 234 w 1896"/>
                <a:gd name="T15" fmla="*/ 66 h 450"/>
                <a:gd name="T16" fmla="*/ 270 w 1896"/>
                <a:gd name="T17" fmla="*/ 48 h 450"/>
                <a:gd name="T18" fmla="*/ 300 w 1896"/>
                <a:gd name="T19" fmla="*/ 30 h 450"/>
                <a:gd name="T20" fmla="*/ 336 w 1896"/>
                <a:gd name="T21" fmla="*/ 24 h 450"/>
                <a:gd name="T22" fmla="*/ 366 w 1896"/>
                <a:gd name="T23" fmla="*/ 12 h 450"/>
                <a:gd name="T24" fmla="*/ 396 w 1896"/>
                <a:gd name="T25" fmla="*/ 6 h 450"/>
                <a:gd name="T26" fmla="*/ 432 w 1896"/>
                <a:gd name="T27" fmla="*/ 0 h 450"/>
                <a:gd name="T28" fmla="*/ 462 w 1896"/>
                <a:gd name="T29" fmla="*/ 0 h 450"/>
                <a:gd name="T30" fmla="*/ 510 w 1896"/>
                <a:gd name="T31" fmla="*/ 0 h 450"/>
                <a:gd name="T32" fmla="*/ 540 w 1896"/>
                <a:gd name="T33" fmla="*/ 6 h 450"/>
                <a:gd name="T34" fmla="*/ 570 w 1896"/>
                <a:gd name="T35" fmla="*/ 12 h 450"/>
                <a:gd name="T36" fmla="*/ 600 w 1896"/>
                <a:gd name="T37" fmla="*/ 18 h 450"/>
                <a:gd name="T38" fmla="*/ 630 w 1896"/>
                <a:gd name="T39" fmla="*/ 30 h 450"/>
                <a:gd name="T40" fmla="*/ 660 w 1896"/>
                <a:gd name="T41" fmla="*/ 42 h 450"/>
                <a:gd name="T42" fmla="*/ 690 w 1896"/>
                <a:gd name="T43" fmla="*/ 54 h 450"/>
                <a:gd name="T44" fmla="*/ 720 w 1896"/>
                <a:gd name="T45" fmla="*/ 72 h 450"/>
                <a:gd name="T46" fmla="*/ 756 w 1896"/>
                <a:gd name="T47" fmla="*/ 90 h 450"/>
                <a:gd name="T48" fmla="*/ 786 w 1896"/>
                <a:gd name="T49" fmla="*/ 108 h 450"/>
                <a:gd name="T50" fmla="*/ 816 w 1896"/>
                <a:gd name="T51" fmla="*/ 126 h 450"/>
                <a:gd name="T52" fmla="*/ 846 w 1896"/>
                <a:gd name="T53" fmla="*/ 150 h 450"/>
                <a:gd name="T54" fmla="*/ 876 w 1896"/>
                <a:gd name="T55" fmla="*/ 174 h 450"/>
                <a:gd name="T56" fmla="*/ 906 w 1896"/>
                <a:gd name="T57" fmla="*/ 192 h 450"/>
                <a:gd name="T58" fmla="*/ 936 w 1896"/>
                <a:gd name="T59" fmla="*/ 216 h 450"/>
                <a:gd name="T60" fmla="*/ 966 w 1896"/>
                <a:gd name="T61" fmla="*/ 240 h 450"/>
                <a:gd name="T62" fmla="*/ 996 w 1896"/>
                <a:gd name="T63" fmla="*/ 264 h 450"/>
                <a:gd name="T64" fmla="*/ 1026 w 1896"/>
                <a:gd name="T65" fmla="*/ 282 h 450"/>
                <a:gd name="T66" fmla="*/ 1056 w 1896"/>
                <a:gd name="T67" fmla="*/ 306 h 450"/>
                <a:gd name="T68" fmla="*/ 1086 w 1896"/>
                <a:gd name="T69" fmla="*/ 324 h 450"/>
                <a:gd name="T70" fmla="*/ 1122 w 1896"/>
                <a:gd name="T71" fmla="*/ 348 h 450"/>
                <a:gd name="T72" fmla="*/ 1152 w 1896"/>
                <a:gd name="T73" fmla="*/ 366 h 450"/>
                <a:gd name="T74" fmla="*/ 1182 w 1896"/>
                <a:gd name="T75" fmla="*/ 384 h 450"/>
                <a:gd name="T76" fmla="*/ 1212 w 1896"/>
                <a:gd name="T77" fmla="*/ 396 h 450"/>
                <a:gd name="T78" fmla="*/ 1242 w 1896"/>
                <a:gd name="T79" fmla="*/ 414 h 450"/>
                <a:gd name="T80" fmla="*/ 1272 w 1896"/>
                <a:gd name="T81" fmla="*/ 426 h 450"/>
                <a:gd name="T82" fmla="*/ 1302 w 1896"/>
                <a:gd name="T83" fmla="*/ 432 h 450"/>
                <a:gd name="T84" fmla="*/ 1332 w 1896"/>
                <a:gd name="T85" fmla="*/ 444 h 450"/>
                <a:gd name="T86" fmla="*/ 1362 w 1896"/>
                <a:gd name="T87" fmla="*/ 444 h 450"/>
                <a:gd name="T88" fmla="*/ 1392 w 1896"/>
                <a:gd name="T89" fmla="*/ 450 h 450"/>
                <a:gd name="T90" fmla="*/ 1452 w 1896"/>
                <a:gd name="T91" fmla="*/ 450 h 450"/>
                <a:gd name="T92" fmla="*/ 1488 w 1896"/>
                <a:gd name="T93" fmla="*/ 444 h 450"/>
                <a:gd name="T94" fmla="*/ 1518 w 1896"/>
                <a:gd name="T95" fmla="*/ 444 h 450"/>
                <a:gd name="T96" fmla="*/ 1548 w 1896"/>
                <a:gd name="T97" fmla="*/ 432 h 450"/>
                <a:gd name="T98" fmla="*/ 1584 w 1896"/>
                <a:gd name="T99" fmla="*/ 420 h 450"/>
                <a:gd name="T100" fmla="*/ 1614 w 1896"/>
                <a:gd name="T101" fmla="*/ 408 h 450"/>
                <a:gd name="T102" fmla="*/ 1656 w 1896"/>
                <a:gd name="T103" fmla="*/ 390 h 450"/>
                <a:gd name="T104" fmla="*/ 1692 w 1896"/>
                <a:gd name="T105" fmla="*/ 366 h 450"/>
                <a:gd name="T106" fmla="*/ 1722 w 1896"/>
                <a:gd name="T107" fmla="*/ 348 h 450"/>
                <a:gd name="T108" fmla="*/ 1752 w 1896"/>
                <a:gd name="T109" fmla="*/ 330 h 450"/>
                <a:gd name="T110" fmla="*/ 1782 w 1896"/>
                <a:gd name="T111" fmla="*/ 306 h 450"/>
                <a:gd name="T112" fmla="*/ 1812 w 1896"/>
                <a:gd name="T113" fmla="*/ 288 h 450"/>
                <a:gd name="T114" fmla="*/ 1842 w 1896"/>
                <a:gd name="T115" fmla="*/ 264 h 450"/>
                <a:gd name="T116" fmla="*/ 1872 w 1896"/>
                <a:gd name="T117" fmla="*/ 24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96" h="450">
                  <a:moveTo>
                    <a:pt x="0" y="222"/>
                  </a:moveTo>
                  <a:lnTo>
                    <a:pt x="6" y="216"/>
                  </a:lnTo>
                  <a:lnTo>
                    <a:pt x="12" y="210"/>
                  </a:lnTo>
                  <a:lnTo>
                    <a:pt x="18" y="210"/>
                  </a:lnTo>
                  <a:lnTo>
                    <a:pt x="30" y="204"/>
                  </a:lnTo>
                  <a:lnTo>
                    <a:pt x="36" y="198"/>
                  </a:lnTo>
                  <a:lnTo>
                    <a:pt x="42" y="192"/>
                  </a:lnTo>
                  <a:lnTo>
                    <a:pt x="54" y="186"/>
                  </a:lnTo>
                  <a:lnTo>
                    <a:pt x="60" y="180"/>
                  </a:lnTo>
                  <a:lnTo>
                    <a:pt x="66" y="174"/>
                  </a:lnTo>
                  <a:lnTo>
                    <a:pt x="72" y="168"/>
                  </a:lnTo>
                  <a:lnTo>
                    <a:pt x="84" y="162"/>
                  </a:lnTo>
                  <a:lnTo>
                    <a:pt x="90" y="156"/>
                  </a:lnTo>
                  <a:lnTo>
                    <a:pt x="96" y="150"/>
                  </a:lnTo>
                  <a:lnTo>
                    <a:pt x="102" y="144"/>
                  </a:lnTo>
                  <a:lnTo>
                    <a:pt x="114" y="138"/>
                  </a:lnTo>
                  <a:lnTo>
                    <a:pt x="120" y="138"/>
                  </a:lnTo>
                  <a:lnTo>
                    <a:pt x="126" y="132"/>
                  </a:lnTo>
                  <a:lnTo>
                    <a:pt x="138" y="126"/>
                  </a:lnTo>
                  <a:lnTo>
                    <a:pt x="144" y="120"/>
                  </a:lnTo>
                  <a:lnTo>
                    <a:pt x="150" y="114"/>
                  </a:lnTo>
                  <a:lnTo>
                    <a:pt x="156" y="108"/>
                  </a:lnTo>
                  <a:lnTo>
                    <a:pt x="168" y="102"/>
                  </a:lnTo>
                  <a:lnTo>
                    <a:pt x="174" y="102"/>
                  </a:lnTo>
                  <a:lnTo>
                    <a:pt x="180" y="96"/>
                  </a:lnTo>
                  <a:lnTo>
                    <a:pt x="186" y="90"/>
                  </a:lnTo>
                  <a:lnTo>
                    <a:pt x="198" y="84"/>
                  </a:lnTo>
                  <a:lnTo>
                    <a:pt x="204" y="84"/>
                  </a:lnTo>
                  <a:lnTo>
                    <a:pt x="210" y="78"/>
                  </a:lnTo>
                  <a:lnTo>
                    <a:pt x="216" y="72"/>
                  </a:lnTo>
                  <a:lnTo>
                    <a:pt x="228" y="66"/>
                  </a:lnTo>
                  <a:lnTo>
                    <a:pt x="234" y="66"/>
                  </a:lnTo>
                  <a:lnTo>
                    <a:pt x="240" y="60"/>
                  </a:lnTo>
                  <a:lnTo>
                    <a:pt x="252" y="54"/>
                  </a:lnTo>
                  <a:lnTo>
                    <a:pt x="258" y="54"/>
                  </a:lnTo>
                  <a:lnTo>
                    <a:pt x="270" y="48"/>
                  </a:lnTo>
                  <a:lnTo>
                    <a:pt x="282" y="42"/>
                  </a:lnTo>
                  <a:lnTo>
                    <a:pt x="288" y="36"/>
                  </a:lnTo>
                  <a:lnTo>
                    <a:pt x="294" y="36"/>
                  </a:lnTo>
                  <a:lnTo>
                    <a:pt x="300" y="30"/>
                  </a:lnTo>
                  <a:lnTo>
                    <a:pt x="312" y="30"/>
                  </a:lnTo>
                  <a:lnTo>
                    <a:pt x="318" y="24"/>
                  </a:lnTo>
                  <a:lnTo>
                    <a:pt x="324" y="24"/>
                  </a:lnTo>
                  <a:lnTo>
                    <a:pt x="336" y="24"/>
                  </a:lnTo>
                  <a:lnTo>
                    <a:pt x="342" y="18"/>
                  </a:lnTo>
                  <a:lnTo>
                    <a:pt x="348" y="18"/>
                  </a:lnTo>
                  <a:lnTo>
                    <a:pt x="354" y="12"/>
                  </a:lnTo>
                  <a:lnTo>
                    <a:pt x="366" y="12"/>
                  </a:lnTo>
                  <a:lnTo>
                    <a:pt x="372" y="12"/>
                  </a:lnTo>
                  <a:lnTo>
                    <a:pt x="378" y="6"/>
                  </a:lnTo>
                  <a:lnTo>
                    <a:pt x="384" y="6"/>
                  </a:lnTo>
                  <a:lnTo>
                    <a:pt x="396" y="6"/>
                  </a:lnTo>
                  <a:lnTo>
                    <a:pt x="402" y="6"/>
                  </a:lnTo>
                  <a:lnTo>
                    <a:pt x="408" y="0"/>
                  </a:lnTo>
                  <a:lnTo>
                    <a:pt x="420" y="0"/>
                  </a:lnTo>
                  <a:lnTo>
                    <a:pt x="432" y="0"/>
                  </a:lnTo>
                  <a:lnTo>
                    <a:pt x="438" y="0"/>
                  </a:lnTo>
                  <a:lnTo>
                    <a:pt x="450" y="0"/>
                  </a:lnTo>
                  <a:lnTo>
                    <a:pt x="456" y="0"/>
                  </a:lnTo>
                  <a:lnTo>
                    <a:pt x="462" y="0"/>
                  </a:lnTo>
                  <a:lnTo>
                    <a:pt x="486" y="0"/>
                  </a:lnTo>
                  <a:lnTo>
                    <a:pt x="492" y="0"/>
                  </a:lnTo>
                  <a:lnTo>
                    <a:pt x="504" y="0"/>
                  </a:lnTo>
                  <a:lnTo>
                    <a:pt x="510" y="0"/>
                  </a:lnTo>
                  <a:lnTo>
                    <a:pt x="516" y="0"/>
                  </a:lnTo>
                  <a:lnTo>
                    <a:pt x="522" y="0"/>
                  </a:lnTo>
                  <a:lnTo>
                    <a:pt x="534" y="0"/>
                  </a:lnTo>
                  <a:lnTo>
                    <a:pt x="540" y="6"/>
                  </a:lnTo>
                  <a:lnTo>
                    <a:pt x="546" y="6"/>
                  </a:lnTo>
                  <a:lnTo>
                    <a:pt x="552" y="6"/>
                  </a:lnTo>
                  <a:lnTo>
                    <a:pt x="564" y="6"/>
                  </a:lnTo>
                  <a:lnTo>
                    <a:pt x="570" y="12"/>
                  </a:lnTo>
                  <a:lnTo>
                    <a:pt x="576" y="12"/>
                  </a:lnTo>
                  <a:lnTo>
                    <a:pt x="588" y="12"/>
                  </a:lnTo>
                  <a:lnTo>
                    <a:pt x="594" y="18"/>
                  </a:lnTo>
                  <a:lnTo>
                    <a:pt x="600" y="18"/>
                  </a:lnTo>
                  <a:lnTo>
                    <a:pt x="606" y="18"/>
                  </a:lnTo>
                  <a:lnTo>
                    <a:pt x="618" y="24"/>
                  </a:lnTo>
                  <a:lnTo>
                    <a:pt x="624" y="24"/>
                  </a:lnTo>
                  <a:lnTo>
                    <a:pt x="630" y="30"/>
                  </a:lnTo>
                  <a:lnTo>
                    <a:pt x="636" y="30"/>
                  </a:lnTo>
                  <a:lnTo>
                    <a:pt x="648" y="36"/>
                  </a:lnTo>
                  <a:lnTo>
                    <a:pt x="654" y="36"/>
                  </a:lnTo>
                  <a:lnTo>
                    <a:pt x="660" y="42"/>
                  </a:lnTo>
                  <a:lnTo>
                    <a:pt x="672" y="42"/>
                  </a:lnTo>
                  <a:lnTo>
                    <a:pt x="678" y="48"/>
                  </a:lnTo>
                  <a:lnTo>
                    <a:pt x="684" y="48"/>
                  </a:lnTo>
                  <a:lnTo>
                    <a:pt x="690" y="54"/>
                  </a:lnTo>
                  <a:lnTo>
                    <a:pt x="702" y="60"/>
                  </a:lnTo>
                  <a:lnTo>
                    <a:pt x="708" y="60"/>
                  </a:lnTo>
                  <a:lnTo>
                    <a:pt x="714" y="66"/>
                  </a:lnTo>
                  <a:lnTo>
                    <a:pt x="720" y="72"/>
                  </a:lnTo>
                  <a:lnTo>
                    <a:pt x="732" y="78"/>
                  </a:lnTo>
                  <a:lnTo>
                    <a:pt x="738" y="78"/>
                  </a:lnTo>
                  <a:lnTo>
                    <a:pt x="744" y="84"/>
                  </a:lnTo>
                  <a:lnTo>
                    <a:pt x="756" y="90"/>
                  </a:lnTo>
                  <a:lnTo>
                    <a:pt x="762" y="96"/>
                  </a:lnTo>
                  <a:lnTo>
                    <a:pt x="768" y="96"/>
                  </a:lnTo>
                  <a:lnTo>
                    <a:pt x="774" y="102"/>
                  </a:lnTo>
                  <a:lnTo>
                    <a:pt x="786" y="108"/>
                  </a:lnTo>
                  <a:lnTo>
                    <a:pt x="792" y="114"/>
                  </a:lnTo>
                  <a:lnTo>
                    <a:pt x="798" y="120"/>
                  </a:lnTo>
                  <a:lnTo>
                    <a:pt x="804" y="120"/>
                  </a:lnTo>
                  <a:lnTo>
                    <a:pt x="816" y="126"/>
                  </a:lnTo>
                  <a:lnTo>
                    <a:pt x="822" y="132"/>
                  </a:lnTo>
                  <a:lnTo>
                    <a:pt x="828" y="138"/>
                  </a:lnTo>
                  <a:lnTo>
                    <a:pt x="834" y="144"/>
                  </a:lnTo>
                  <a:lnTo>
                    <a:pt x="846" y="150"/>
                  </a:lnTo>
                  <a:lnTo>
                    <a:pt x="852" y="156"/>
                  </a:lnTo>
                  <a:lnTo>
                    <a:pt x="858" y="162"/>
                  </a:lnTo>
                  <a:lnTo>
                    <a:pt x="870" y="168"/>
                  </a:lnTo>
                  <a:lnTo>
                    <a:pt x="876" y="174"/>
                  </a:lnTo>
                  <a:lnTo>
                    <a:pt x="882" y="174"/>
                  </a:lnTo>
                  <a:lnTo>
                    <a:pt x="888" y="180"/>
                  </a:lnTo>
                  <a:lnTo>
                    <a:pt x="900" y="186"/>
                  </a:lnTo>
                  <a:lnTo>
                    <a:pt x="906" y="192"/>
                  </a:lnTo>
                  <a:lnTo>
                    <a:pt x="912" y="198"/>
                  </a:lnTo>
                  <a:lnTo>
                    <a:pt x="918" y="204"/>
                  </a:lnTo>
                  <a:lnTo>
                    <a:pt x="930" y="210"/>
                  </a:lnTo>
                  <a:lnTo>
                    <a:pt x="936" y="216"/>
                  </a:lnTo>
                  <a:lnTo>
                    <a:pt x="942" y="222"/>
                  </a:lnTo>
                  <a:lnTo>
                    <a:pt x="954" y="228"/>
                  </a:lnTo>
                  <a:lnTo>
                    <a:pt x="960" y="234"/>
                  </a:lnTo>
                  <a:lnTo>
                    <a:pt x="966" y="240"/>
                  </a:lnTo>
                  <a:lnTo>
                    <a:pt x="972" y="246"/>
                  </a:lnTo>
                  <a:lnTo>
                    <a:pt x="984" y="252"/>
                  </a:lnTo>
                  <a:lnTo>
                    <a:pt x="990" y="258"/>
                  </a:lnTo>
                  <a:lnTo>
                    <a:pt x="996" y="264"/>
                  </a:lnTo>
                  <a:lnTo>
                    <a:pt x="1002" y="270"/>
                  </a:lnTo>
                  <a:lnTo>
                    <a:pt x="1014" y="270"/>
                  </a:lnTo>
                  <a:lnTo>
                    <a:pt x="1020" y="276"/>
                  </a:lnTo>
                  <a:lnTo>
                    <a:pt x="1026" y="282"/>
                  </a:lnTo>
                  <a:lnTo>
                    <a:pt x="1038" y="288"/>
                  </a:lnTo>
                  <a:lnTo>
                    <a:pt x="1044" y="294"/>
                  </a:lnTo>
                  <a:lnTo>
                    <a:pt x="1050" y="300"/>
                  </a:lnTo>
                  <a:lnTo>
                    <a:pt x="1056" y="306"/>
                  </a:lnTo>
                  <a:lnTo>
                    <a:pt x="1068" y="312"/>
                  </a:lnTo>
                  <a:lnTo>
                    <a:pt x="1074" y="318"/>
                  </a:lnTo>
                  <a:lnTo>
                    <a:pt x="1080" y="324"/>
                  </a:lnTo>
                  <a:lnTo>
                    <a:pt x="1086" y="324"/>
                  </a:lnTo>
                  <a:lnTo>
                    <a:pt x="1098" y="330"/>
                  </a:lnTo>
                  <a:lnTo>
                    <a:pt x="1104" y="336"/>
                  </a:lnTo>
                  <a:lnTo>
                    <a:pt x="1110" y="342"/>
                  </a:lnTo>
                  <a:lnTo>
                    <a:pt x="1122" y="348"/>
                  </a:lnTo>
                  <a:lnTo>
                    <a:pt x="1128" y="354"/>
                  </a:lnTo>
                  <a:lnTo>
                    <a:pt x="1134" y="354"/>
                  </a:lnTo>
                  <a:lnTo>
                    <a:pt x="1140" y="360"/>
                  </a:lnTo>
                  <a:lnTo>
                    <a:pt x="1152" y="366"/>
                  </a:lnTo>
                  <a:lnTo>
                    <a:pt x="1158" y="372"/>
                  </a:lnTo>
                  <a:lnTo>
                    <a:pt x="1164" y="372"/>
                  </a:lnTo>
                  <a:lnTo>
                    <a:pt x="1170" y="378"/>
                  </a:lnTo>
                  <a:lnTo>
                    <a:pt x="1182" y="384"/>
                  </a:lnTo>
                  <a:lnTo>
                    <a:pt x="1188" y="384"/>
                  </a:lnTo>
                  <a:lnTo>
                    <a:pt x="1194" y="390"/>
                  </a:lnTo>
                  <a:lnTo>
                    <a:pt x="1206" y="396"/>
                  </a:lnTo>
                  <a:lnTo>
                    <a:pt x="1212" y="396"/>
                  </a:lnTo>
                  <a:lnTo>
                    <a:pt x="1218" y="402"/>
                  </a:lnTo>
                  <a:lnTo>
                    <a:pt x="1224" y="408"/>
                  </a:lnTo>
                  <a:lnTo>
                    <a:pt x="1236" y="408"/>
                  </a:lnTo>
                  <a:lnTo>
                    <a:pt x="1242" y="414"/>
                  </a:lnTo>
                  <a:lnTo>
                    <a:pt x="1248" y="414"/>
                  </a:lnTo>
                  <a:lnTo>
                    <a:pt x="1254" y="420"/>
                  </a:lnTo>
                  <a:lnTo>
                    <a:pt x="1266" y="420"/>
                  </a:lnTo>
                  <a:lnTo>
                    <a:pt x="1272" y="426"/>
                  </a:lnTo>
                  <a:lnTo>
                    <a:pt x="1278" y="426"/>
                  </a:lnTo>
                  <a:lnTo>
                    <a:pt x="1290" y="426"/>
                  </a:lnTo>
                  <a:lnTo>
                    <a:pt x="1296" y="432"/>
                  </a:lnTo>
                  <a:lnTo>
                    <a:pt x="1302" y="432"/>
                  </a:lnTo>
                  <a:lnTo>
                    <a:pt x="1308" y="438"/>
                  </a:lnTo>
                  <a:lnTo>
                    <a:pt x="1320" y="438"/>
                  </a:lnTo>
                  <a:lnTo>
                    <a:pt x="1326" y="438"/>
                  </a:lnTo>
                  <a:lnTo>
                    <a:pt x="1332" y="444"/>
                  </a:lnTo>
                  <a:lnTo>
                    <a:pt x="1338" y="444"/>
                  </a:lnTo>
                  <a:lnTo>
                    <a:pt x="1350" y="444"/>
                  </a:lnTo>
                  <a:lnTo>
                    <a:pt x="1356" y="444"/>
                  </a:lnTo>
                  <a:lnTo>
                    <a:pt x="1362" y="444"/>
                  </a:lnTo>
                  <a:lnTo>
                    <a:pt x="1368" y="450"/>
                  </a:lnTo>
                  <a:lnTo>
                    <a:pt x="1380" y="450"/>
                  </a:lnTo>
                  <a:lnTo>
                    <a:pt x="1386" y="450"/>
                  </a:lnTo>
                  <a:lnTo>
                    <a:pt x="1392" y="450"/>
                  </a:lnTo>
                  <a:lnTo>
                    <a:pt x="1404" y="450"/>
                  </a:lnTo>
                  <a:lnTo>
                    <a:pt x="1440" y="450"/>
                  </a:lnTo>
                  <a:lnTo>
                    <a:pt x="1446" y="450"/>
                  </a:lnTo>
                  <a:lnTo>
                    <a:pt x="1452" y="450"/>
                  </a:lnTo>
                  <a:lnTo>
                    <a:pt x="1464" y="450"/>
                  </a:lnTo>
                  <a:lnTo>
                    <a:pt x="1470" y="450"/>
                  </a:lnTo>
                  <a:lnTo>
                    <a:pt x="1476" y="450"/>
                  </a:lnTo>
                  <a:lnTo>
                    <a:pt x="1488" y="444"/>
                  </a:lnTo>
                  <a:lnTo>
                    <a:pt x="1494" y="444"/>
                  </a:lnTo>
                  <a:lnTo>
                    <a:pt x="1500" y="444"/>
                  </a:lnTo>
                  <a:lnTo>
                    <a:pt x="1506" y="444"/>
                  </a:lnTo>
                  <a:lnTo>
                    <a:pt x="1518" y="444"/>
                  </a:lnTo>
                  <a:lnTo>
                    <a:pt x="1524" y="438"/>
                  </a:lnTo>
                  <a:lnTo>
                    <a:pt x="1530" y="438"/>
                  </a:lnTo>
                  <a:lnTo>
                    <a:pt x="1536" y="432"/>
                  </a:lnTo>
                  <a:lnTo>
                    <a:pt x="1548" y="432"/>
                  </a:lnTo>
                  <a:lnTo>
                    <a:pt x="1554" y="432"/>
                  </a:lnTo>
                  <a:lnTo>
                    <a:pt x="1560" y="426"/>
                  </a:lnTo>
                  <a:lnTo>
                    <a:pt x="1572" y="426"/>
                  </a:lnTo>
                  <a:lnTo>
                    <a:pt x="1584" y="420"/>
                  </a:lnTo>
                  <a:lnTo>
                    <a:pt x="1590" y="414"/>
                  </a:lnTo>
                  <a:lnTo>
                    <a:pt x="1602" y="414"/>
                  </a:lnTo>
                  <a:lnTo>
                    <a:pt x="1608" y="408"/>
                  </a:lnTo>
                  <a:lnTo>
                    <a:pt x="1614" y="408"/>
                  </a:lnTo>
                  <a:lnTo>
                    <a:pt x="1620" y="402"/>
                  </a:lnTo>
                  <a:lnTo>
                    <a:pt x="1638" y="396"/>
                  </a:lnTo>
                  <a:lnTo>
                    <a:pt x="1644" y="390"/>
                  </a:lnTo>
                  <a:lnTo>
                    <a:pt x="1656" y="390"/>
                  </a:lnTo>
                  <a:lnTo>
                    <a:pt x="1662" y="384"/>
                  </a:lnTo>
                  <a:lnTo>
                    <a:pt x="1668" y="378"/>
                  </a:lnTo>
                  <a:lnTo>
                    <a:pt x="1674" y="378"/>
                  </a:lnTo>
                  <a:lnTo>
                    <a:pt x="1692" y="366"/>
                  </a:lnTo>
                  <a:lnTo>
                    <a:pt x="1698" y="366"/>
                  </a:lnTo>
                  <a:lnTo>
                    <a:pt x="1704" y="360"/>
                  </a:lnTo>
                  <a:lnTo>
                    <a:pt x="1716" y="354"/>
                  </a:lnTo>
                  <a:lnTo>
                    <a:pt x="1722" y="348"/>
                  </a:lnTo>
                  <a:lnTo>
                    <a:pt x="1728" y="342"/>
                  </a:lnTo>
                  <a:lnTo>
                    <a:pt x="1740" y="342"/>
                  </a:lnTo>
                  <a:lnTo>
                    <a:pt x="1746" y="336"/>
                  </a:lnTo>
                  <a:lnTo>
                    <a:pt x="1752" y="330"/>
                  </a:lnTo>
                  <a:lnTo>
                    <a:pt x="1758" y="324"/>
                  </a:lnTo>
                  <a:lnTo>
                    <a:pt x="1770" y="318"/>
                  </a:lnTo>
                  <a:lnTo>
                    <a:pt x="1776" y="312"/>
                  </a:lnTo>
                  <a:lnTo>
                    <a:pt x="1782" y="306"/>
                  </a:lnTo>
                  <a:lnTo>
                    <a:pt x="1788" y="300"/>
                  </a:lnTo>
                  <a:lnTo>
                    <a:pt x="1800" y="300"/>
                  </a:lnTo>
                  <a:lnTo>
                    <a:pt x="1806" y="294"/>
                  </a:lnTo>
                  <a:lnTo>
                    <a:pt x="1812" y="288"/>
                  </a:lnTo>
                  <a:lnTo>
                    <a:pt x="1824" y="282"/>
                  </a:lnTo>
                  <a:lnTo>
                    <a:pt x="1830" y="276"/>
                  </a:lnTo>
                  <a:lnTo>
                    <a:pt x="1836" y="270"/>
                  </a:lnTo>
                  <a:lnTo>
                    <a:pt x="1842" y="264"/>
                  </a:lnTo>
                  <a:lnTo>
                    <a:pt x="1854" y="258"/>
                  </a:lnTo>
                  <a:lnTo>
                    <a:pt x="1860" y="252"/>
                  </a:lnTo>
                  <a:lnTo>
                    <a:pt x="1866" y="246"/>
                  </a:lnTo>
                  <a:lnTo>
                    <a:pt x="1872" y="240"/>
                  </a:lnTo>
                  <a:lnTo>
                    <a:pt x="1884" y="234"/>
                  </a:lnTo>
                  <a:lnTo>
                    <a:pt x="1890" y="228"/>
                  </a:lnTo>
                  <a:lnTo>
                    <a:pt x="1896" y="222"/>
                  </a:lnTo>
                </a:path>
              </a:pathLst>
            </a:custGeom>
            <a:noFill/>
            <a:ln w="25400">
              <a:solidFill>
                <a:srgbClr val="FF00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1" name="Line 33"/>
            <p:cNvSpPr>
              <a:spLocks noChangeShapeType="1"/>
            </p:cNvSpPr>
            <p:nvPr/>
          </p:nvSpPr>
          <p:spPr bwMode="auto">
            <a:xfrm>
              <a:off x="1775" y="1124"/>
              <a:ext cx="1896" cy="0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2" name="Freeform 34"/>
            <p:cNvSpPr>
              <a:spLocks/>
            </p:cNvSpPr>
            <p:nvPr/>
          </p:nvSpPr>
          <p:spPr bwMode="auto">
            <a:xfrm>
              <a:off x="1775" y="896"/>
              <a:ext cx="1896" cy="456"/>
            </a:xfrm>
            <a:custGeom>
              <a:avLst/>
              <a:gdLst>
                <a:gd name="T0" fmla="*/ 18 w 1896"/>
                <a:gd name="T1" fmla="*/ 204 h 456"/>
                <a:gd name="T2" fmla="*/ 54 w 1896"/>
                <a:gd name="T3" fmla="*/ 168 h 456"/>
                <a:gd name="T4" fmla="*/ 84 w 1896"/>
                <a:gd name="T5" fmla="*/ 138 h 456"/>
                <a:gd name="T6" fmla="*/ 114 w 1896"/>
                <a:gd name="T7" fmla="*/ 108 h 456"/>
                <a:gd name="T8" fmla="*/ 144 w 1896"/>
                <a:gd name="T9" fmla="*/ 78 h 456"/>
                <a:gd name="T10" fmla="*/ 174 w 1896"/>
                <a:gd name="T11" fmla="*/ 54 h 456"/>
                <a:gd name="T12" fmla="*/ 204 w 1896"/>
                <a:gd name="T13" fmla="*/ 36 h 456"/>
                <a:gd name="T14" fmla="*/ 240 w 1896"/>
                <a:gd name="T15" fmla="*/ 18 h 456"/>
                <a:gd name="T16" fmla="*/ 282 w 1896"/>
                <a:gd name="T17" fmla="*/ 6 h 456"/>
                <a:gd name="T18" fmla="*/ 312 w 1896"/>
                <a:gd name="T19" fmla="*/ 0 h 456"/>
                <a:gd name="T20" fmla="*/ 342 w 1896"/>
                <a:gd name="T21" fmla="*/ 6 h 456"/>
                <a:gd name="T22" fmla="*/ 372 w 1896"/>
                <a:gd name="T23" fmla="*/ 12 h 456"/>
                <a:gd name="T24" fmla="*/ 402 w 1896"/>
                <a:gd name="T25" fmla="*/ 24 h 456"/>
                <a:gd name="T26" fmla="*/ 432 w 1896"/>
                <a:gd name="T27" fmla="*/ 42 h 456"/>
                <a:gd name="T28" fmla="*/ 462 w 1896"/>
                <a:gd name="T29" fmla="*/ 60 h 456"/>
                <a:gd name="T30" fmla="*/ 492 w 1896"/>
                <a:gd name="T31" fmla="*/ 90 h 456"/>
                <a:gd name="T32" fmla="*/ 522 w 1896"/>
                <a:gd name="T33" fmla="*/ 114 h 456"/>
                <a:gd name="T34" fmla="*/ 552 w 1896"/>
                <a:gd name="T35" fmla="*/ 144 h 456"/>
                <a:gd name="T36" fmla="*/ 588 w 1896"/>
                <a:gd name="T37" fmla="*/ 180 h 456"/>
                <a:gd name="T38" fmla="*/ 618 w 1896"/>
                <a:gd name="T39" fmla="*/ 216 h 456"/>
                <a:gd name="T40" fmla="*/ 648 w 1896"/>
                <a:gd name="T41" fmla="*/ 246 h 456"/>
                <a:gd name="T42" fmla="*/ 678 w 1896"/>
                <a:gd name="T43" fmla="*/ 282 h 456"/>
                <a:gd name="T44" fmla="*/ 708 w 1896"/>
                <a:gd name="T45" fmla="*/ 312 h 456"/>
                <a:gd name="T46" fmla="*/ 738 w 1896"/>
                <a:gd name="T47" fmla="*/ 342 h 456"/>
                <a:gd name="T48" fmla="*/ 768 w 1896"/>
                <a:gd name="T49" fmla="*/ 372 h 456"/>
                <a:gd name="T50" fmla="*/ 798 w 1896"/>
                <a:gd name="T51" fmla="*/ 396 h 456"/>
                <a:gd name="T52" fmla="*/ 828 w 1896"/>
                <a:gd name="T53" fmla="*/ 420 h 456"/>
                <a:gd name="T54" fmla="*/ 858 w 1896"/>
                <a:gd name="T55" fmla="*/ 438 h 456"/>
                <a:gd name="T56" fmla="*/ 900 w 1896"/>
                <a:gd name="T57" fmla="*/ 450 h 456"/>
                <a:gd name="T58" fmla="*/ 930 w 1896"/>
                <a:gd name="T59" fmla="*/ 456 h 456"/>
                <a:gd name="T60" fmla="*/ 960 w 1896"/>
                <a:gd name="T61" fmla="*/ 456 h 456"/>
                <a:gd name="T62" fmla="*/ 990 w 1896"/>
                <a:gd name="T63" fmla="*/ 450 h 456"/>
                <a:gd name="T64" fmla="*/ 1020 w 1896"/>
                <a:gd name="T65" fmla="*/ 444 h 456"/>
                <a:gd name="T66" fmla="*/ 1056 w 1896"/>
                <a:gd name="T67" fmla="*/ 426 h 456"/>
                <a:gd name="T68" fmla="*/ 1086 w 1896"/>
                <a:gd name="T69" fmla="*/ 402 h 456"/>
                <a:gd name="T70" fmla="*/ 1122 w 1896"/>
                <a:gd name="T71" fmla="*/ 378 h 456"/>
                <a:gd name="T72" fmla="*/ 1152 w 1896"/>
                <a:gd name="T73" fmla="*/ 354 h 456"/>
                <a:gd name="T74" fmla="*/ 1182 w 1896"/>
                <a:gd name="T75" fmla="*/ 324 h 456"/>
                <a:gd name="T76" fmla="*/ 1212 w 1896"/>
                <a:gd name="T77" fmla="*/ 288 h 456"/>
                <a:gd name="T78" fmla="*/ 1242 w 1896"/>
                <a:gd name="T79" fmla="*/ 258 h 456"/>
                <a:gd name="T80" fmla="*/ 1272 w 1896"/>
                <a:gd name="T81" fmla="*/ 222 h 456"/>
                <a:gd name="T82" fmla="*/ 1302 w 1896"/>
                <a:gd name="T83" fmla="*/ 186 h 456"/>
                <a:gd name="T84" fmla="*/ 1332 w 1896"/>
                <a:gd name="T85" fmla="*/ 156 h 456"/>
                <a:gd name="T86" fmla="*/ 1362 w 1896"/>
                <a:gd name="T87" fmla="*/ 126 h 456"/>
                <a:gd name="T88" fmla="*/ 1392 w 1896"/>
                <a:gd name="T89" fmla="*/ 96 h 456"/>
                <a:gd name="T90" fmla="*/ 1422 w 1896"/>
                <a:gd name="T91" fmla="*/ 66 h 456"/>
                <a:gd name="T92" fmla="*/ 1452 w 1896"/>
                <a:gd name="T93" fmla="*/ 48 h 456"/>
                <a:gd name="T94" fmla="*/ 1488 w 1896"/>
                <a:gd name="T95" fmla="*/ 30 h 456"/>
                <a:gd name="T96" fmla="*/ 1518 w 1896"/>
                <a:gd name="T97" fmla="*/ 18 h 456"/>
                <a:gd name="T98" fmla="*/ 1548 w 1896"/>
                <a:gd name="T99" fmla="*/ 6 h 456"/>
                <a:gd name="T100" fmla="*/ 1578 w 1896"/>
                <a:gd name="T101" fmla="*/ 0 h 456"/>
                <a:gd name="T102" fmla="*/ 1608 w 1896"/>
                <a:gd name="T103" fmla="*/ 6 h 456"/>
                <a:gd name="T104" fmla="*/ 1644 w 1896"/>
                <a:gd name="T105" fmla="*/ 18 h 456"/>
                <a:gd name="T106" fmla="*/ 1674 w 1896"/>
                <a:gd name="T107" fmla="*/ 30 h 456"/>
                <a:gd name="T108" fmla="*/ 1716 w 1896"/>
                <a:gd name="T109" fmla="*/ 54 h 456"/>
                <a:gd name="T110" fmla="*/ 1746 w 1896"/>
                <a:gd name="T111" fmla="*/ 72 h 456"/>
                <a:gd name="T112" fmla="*/ 1776 w 1896"/>
                <a:gd name="T113" fmla="*/ 102 h 456"/>
                <a:gd name="T114" fmla="*/ 1806 w 1896"/>
                <a:gd name="T115" fmla="*/ 132 h 456"/>
                <a:gd name="T116" fmla="*/ 1836 w 1896"/>
                <a:gd name="T117" fmla="*/ 162 h 456"/>
                <a:gd name="T118" fmla="*/ 1866 w 1896"/>
                <a:gd name="T119" fmla="*/ 198 h 456"/>
                <a:gd name="T120" fmla="*/ 1896 w 1896"/>
                <a:gd name="T121" fmla="*/ 22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96" h="456">
                  <a:moveTo>
                    <a:pt x="0" y="228"/>
                  </a:moveTo>
                  <a:lnTo>
                    <a:pt x="6" y="222"/>
                  </a:lnTo>
                  <a:lnTo>
                    <a:pt x="12" y="216"/>
                  </a:lnTo>
                  <a:lnTo>
                    <a:pt x="18" y="204"/>
                  </a:lnTo>
                  <a:lnTo>
                    <a:pt x="30" y="198"/>
                  </a:lnTo>
                  <a:lnTo>
                    <a:pt x="36" y="186"/>
                  </a:lnTo>
                  <a:lnTo>
                    <a:pt x="42" y="180"/>
                  </a:lnTo>
                  <a:lnTo>
                    <a:pt x="54" y="168"/>
                  </a:lnTo>
                  <a:lnTo>
                    <a:pt x="60" y="162"/>
                  </a:lnTo>
                  <a:lnTo>
                    <a:pt x="66" y="156"/>
                  </a:lnTo>
                  <a:lnTo>
                    <a:pt x="72" y="144"/>
                  </a:lnTo>
                  <a:lnTo>
                    <a:pt x="84" y="138"/>
                  </a:lnTo>
                  <a:lnTo>
                    <a:pt x="90" y="132"/>
                  </a:lnTo>
                  <a:lnTo>
                    <a:pt x="96" y="126"/>
                  </a:lnTo>
                  <a:lnTo>
                    <a:pt x="102" y="114"/>
                  </a:lnTo>
                  <a:lnTo>
                    <a:pt x="114" y="108"/>
                  </a:lnTo>
                  <a:lnTo>
                    <a:pt x="120" y="102"/>
                  </a:lnTo>
                  <a:lnTo>
                    <a:pt x="126" y="96"/>
                  </a:lnTo>
                  <a:lnTo>
                    <a:pt x="138" y="90"/>
                  </a:lnTo>
                  <a:lnTo>
                    <a:pt x="144" y="78"/>
                  </a:lnTo>
                  <a:lnTo>
                    <a:pt x="150" y="72"/>
                  </a:lnTo>
                  <a:lnTo>
                    <a:pt x="156" y="66"/>
                  </a:lnTo>
                  <a:lnTo>
                    <a:pt x="168" y="60"/>
                  </a:lnTo>
                  <a:lnTo>
                    <a:pt x="174" y="54"/>
                  </a:lnTo>
                  <a:lnTo>
                    <a:pt x="180" y="54"/>
                  </a:lnTo>
                  <a:lnTo>
                    <a:pt x="186" y="48"/>
                  </a:lnTo>
                  <a:lnTo>
                    <a:pt x="198" y="42"/>
                  </a:lnTo>
                  <a:lnTo>
                    <a:pt x="204" y="36"/>
                  </a:lnTo>
                  <a:lnTo>
                    <a:pt x="216" y="30"/>
                  </a:lnTo>
                  <a:lnTo>
                    <a:pt x="228" y="24"/>
                  </a:lnTo>
                  <a:lnTo>
                    <a:pt x="234" y="18"/>
                  </a:lnTo>
                  <a:lnTo>
                    <a:pt x="240" y="18"/>
                  </a:lnTo>
                  <a:lnTo>
                    <a:pt x="252" y="18"/>
                  </a:lnTo>
                  <a:lnTo>
                    <a:pt x="258" y="12"/>
                  </a:lnTo>
                  <a:lnTo>
                    <a:pt x="270" y="6"/>
                  </a:lnTo>
                  <a:lnTo>
                    <a:pt x="282" y="6"/>
                  </a:lnTo>
                  <a:lnTo>
                    <a:pt x="288" y="6"/>
                  </a:lnTo>
                  <a:lnTo>
                    <a:pt x="294" y="6"/>
                  </a:lnTo>
                  <a:lnTo>
                    <a:pt x="300" y="6"/>
                  </a:lnTo>
                  <a:lnTo>
                    <a:pt x="312" y="0"/>
                  </a:lnTo>
                  <a:lnTo>
                    <a:pt x="318" y="0"/>
                  </a:lnTo>
                  <a:lnTo>
                    <a:pt x="324" y="6"/>
                  </a:lnTo>
                  <a:lnTo>
                    <a:pt x="336" y="6"/>
                  </a:lnTo>
                  <a:lnTo>
                    <a:pt x="342" y="6"/>
                  </a:lnTo>
                  <a:lnTo>
                    <a:pt x="348" y="6"/>
                  </a:lnTo>
                  <a:lnTo>
                    <a:pt x="354" y="6"/>
                  </a:lnTo>
                  <a:lnTo>
                    <a:pt x="366" y="12"/>
                  </a:lnTo>
                  <a:lnTo>
                    <a:pt x="372" y="12"/>
                  </a:lnTo>
                  <a:lnTo>
                    <a:pt x="378" y="18"/>
                  </a:lnTo>
                  <a:lnTo>
                    <a:pt x="384" y="18"/>
                  </a:lnTo>
                  <a:lnTo>
                    <a:pt x="396" y="18"/>
                  </a:lnTo>
                  <a:lnTo>
                    <a:pt x="402" y="24"/>
                  </a:lnTo>
                  <a:lnTo>
                    <a:pt x="408" y="30"/>
                  </a:lnTo>
                  <a:lnTo>
                    <a:pt x="420" y="30"/>
                  </a:lnTo>
                  <a:lnTo>
                    <a:pt x="426" y="36"/>
                  </a:lnTo>
                  <a:lnTo>
                    <a:pt x="432" y="42"/>
                  </a:lnTo>
                  <a:lnTo>
                    <a:pt x="438" y="48"/>
                  </a:lnTo>
                  <a:lnTo>
                    <a:pt x="450" y="54"/>
                  </a:lnTo>
                  <a:lnTo>
                    <a:pt x="456" y="54"/>
                  </a:lnTo>
                  <a:lnTo>
                    <a:pt x="462" y="60"/>
                  </a:lnTo>
                  <a:lnTo>
                    <a:pt x="468" y="66"/>
                  </a:lnTo>
                  <a:lnTo>
                    <a:pt x="480" y="72"/>
                  </a:lnTo>
                  <a:lnTo>
                    <a:pt x="486" y="78"/>
                  </a:lnTo>
                  <a:lnTo>
                    <a:pt x="492" y="90"/>
                  </a:lnTo>
                  <a:lnTo>
                    <a:pt x="504" y="96"/>
                  </a:lnTo>
                  <a:lnTo>
                    <a:pt x="510" y="102"/>
                  </a:lnTo>
                  <a:lnTo>
                    <a:pt x="516" y="108"/>
                  </a:lnTo>
                  <a:lnTo>
                    <a:pt x="522" y="114"/>
                  </a:lnTo>
                  <a:lnTo>
                    <a:pt x="534" y="126"/>
                  </a:lnTo>
                  <a:lnTo>
                    <a:pt x="540" y="132"/>
                  </a:lnTo>
                  <a:lnTo>
                    <a:pt x="546" y="138"/>
                  </a:lnTo>
                  <a:lnTo>
                    <a:pt x="552" y="144"/>
                  </a:lnTo>
                  <a:lnTo>
                    <a:pt x="564" y="156"/>
                  </a:lnTo>
                  <a:lnTo>
                    <a:pt x="570" y="162"/>
                  </a:lnTo>
                  <a:lnTo>
                    <a:pt x="576" y="168"/>
                  </a:lnTo>
                  <a:lnTo>
                    <a:pt x="588" y="180"/>
                  </a:lnTo>
                  <a:lnTo>
                    <a:pt x="594" y="186"/>
                  </a:lnTo>
                  <a:lnTo>
                    <a:pt x="600" y="198"/>
                  </a:lnTo>
                  <a:lnTo>
                    <a:pt x="606" y="204"/>
                  </a:lnTo>
                  <a:lnTo>
                    <a:pt x="618" y="216"/>
                  </a:lnTo>
                  <a:lnTo>
                    <a:pt x="624" y="222"/>
                  </a:lnTo>
                  <a:lnTo>
                    <a:pt x="630" y="228"/>
                  </a:lnTo>
                  <a:lnTo>
                    <a:pt x="636" y="240"/>
                  </a:lnTo>
                  <a:lnTo>
                    <a:pt x="648" y="246"/>
                  </a:lnTo>
                  <a:lnTo>
                    <a:pt x="654" y="258"/>
                  </a:lnTo>
                  <a:lnTo>
                    <a:pt x="660" y="264"/>
                  </a:lnTo>
                  <a:lnTo>
                    <a:pt x="672" y="270"/>
                  </a:lnTo>
                  <a:lnTo>
                    <a:pt x="678" y="282"/>
                  </a:lnTo>
                  <a:lnTo>
                    <a:pt x="684" y="288"/>
                  </a:lnTo>
                  <a:lnTo>
                    <a:pt x="690" y="300"/>
                  </a:lnTo>
                  <a:lnTo>
                    <a:pt x="702" y="306"/>
                  </a:lnTo>
                  <a:lnTo>
                    <a:pt x="708" y="312"/>
                  </a:lnTo>
                  <a:lnTo>
                    <a:pt x="714" y="324"/>
                  </a:lnTo>
                  <a:lnTo>
                    <a:pt x="720" y="330"/>
                  </a:lnTo>
                  <a:lnTo>
                    <a:pt x="732" y="336"/>
                  </a:lnTo>
                  <a:lnTo>
                    <a:pt x="738" y="342"/>
                  </a:lnTo>
                  <a:lnTo>
                    <a:pt x="744" y="354"/>
                  </a:lnTo>
                  <a:lnTo>
                    <a:pt x="756" y="360"/>
                  </a:lnTo>
                  <a:lnTo>
                    <a:pt x="762" y="366"/>
                  </a:lnTo>
                  <a:lnTo>
                    <a:pt x="768" y="372"/>
                  </a:lnTo>
                  <a:lnTo>
                    <a:pt x="774" y="378"/>
                  </a:lnTo>
                  <a:lnTo>
                    <a:pt x="786" y="384"/>
                  </a:lnTo>
                  <a:lnTo>
                    <a:pt x="792" y="390"/>
                  </a:lnTo>
                  <a:lnTo>
                    <a:pt x="798" y="396"/>
                  </a:lnTo>
                  <a:lnTo>
                    <a:pt x="804" y="402"/>
                  </a:lnTo>
                  <a:lnTo>
                    <a:pt x="816" y="408"/>
                  </a:lnTo>
                  <a:lnTo>
                    <a:pt x="822" y="414"/>
                  </a:lnTo>
                  <a:lnTo>
                    <a:pt x="828" y="420"/>
                  </a:lnTo>
                  <a:lnTo>
                    <a:pt x="834" y="426"/>
                  </a:lnTo>
                  <a:lnTo>
                    <a:pt x="846" y="426"/>
                  </a:lnTo>
                  <a:lnTo>
                    <a:pt x="852" y="432"/>
                  </a:lnTo>
                  <a:lnTo>
                    <a:pt x="858" y="438"/>
                  </a:lnTo>
                  <a:lnTo>
                    <a:pt x="876" y="444"/>
                  </a:lnTo>
                  <a:lnTo>
                    <a:pt x="882" y="444"/>
                  </a:lnTo>
                  <a:lnTo>
                    <a:pt x="888" y="450"/>
                  </a:lnTo>
                  <a:lnTo>
                    <a:pt x="900" y="450"/>
                  </a:lnTo>
                  <a:lnTo>
                    <a:pt x="906" y="450"/>
                  </a:lnTo>
                  <a:lnTo>
                    <a:pt x="912" y="456"/>
                  </a:lnTo>
                  <a:lnTo>
                    <a:pt x="918" y="456"/>
                  </a:lnTo>
                  <a:lnTo>
                    <a:pt x="930" y="456"/>
                  </a:lnTo>
                  <a:lnTo>
                    <a:pt x="936" y="456"/>
                  </a:lnTo>
                  <a:lnTo>
                    <a:pt x="942" y="456"/>
                  </a:lnTo>
                  <a:lnTo>
                    <a:pt x="954" y="456"/>
                  </a:lnTo>
                  <a:lnTo>
                    <a:pt x="960" y="456"/>
                  </a:lnTo>
                  <a:lnTo>
                    <a:pt x="966" y="456"/>
                  </a:lnTo>
                  <a:lnTo>
                    <a:pt x="972" y="456"/>
                  </a:lnTo>
                  <a:lnTo>
                    <a:pt x="984" y="456"/>
                  </a:lnTo>
                  <a:lnTo>
                    <a:pt x="990" y="450"/>
                  </a:lnTo>
                  <a:lnTo>
                    <a:pt x="996" y="450"/>
                  </a:lnTo>
                  <a:lnTo>
                    <a:pt x="1002" y="450"/>
                  </a:lnTo>
                  <a:lnTo>
                    <a:pt x="1014" y="444"/>
                  </a:lnTo>
                  <a:lnTo>
                    <a:pt x="1020" y="444"/>
                  </a:lnTo>
                  <a:lnTo>
                    <a:pt x="1038" y="438"/>
                  </a:lnTo>
                  <a:lnTo>
                    <a:pt x="1044" y="432"/>
                  </a:lnTo>
                  <a:lnTo>
                    <a:pt x="1050" y="426"/>
                  </a:lnTo>
                  <a:lnTo>
                    <a:pt x="1056" y="426"/>
                  </a:lnTo>
                  <a:lnTo>
                    <a:pt x="1068" y="420"/>
                  </a:lnTo>
                  <a:lnTo>
                    <a:pt x="1074" y="414"/>
                  </a:lnTo>
                  <a:lnTo>
                    <a:pt x="1080" y="408"/>
                  </a:lnTo>
                  <a:lnTo>
                    <a:pt x="1086" y="402"/>
                  </a:lnTo>
                  <a:lnTo>
                    <a:pt x="1098" y="396"/>
                  </a:lnTo>
                  <a:lnTo>
                    <a:pt x="1104" y="390"/>
                  </a:lnTo>
                  <a:lnTo>
                    <a:pt x="1110" y="384"/>
                  </a:lnTo>
                  <a:lnTo>
                    <a:pt x="1122" y="378"/>
                  </a:lnTo>
                  <a:lnTo>
                    <a:pt x="1128" y="372"/>
                  </a:lnTo>
                  <a:lnTo>
                    <a:pt x="1134" y="366"/>
                  </a:lnTo>
                  <a:lnTo>
                    <a:pt x="1140" y="360"/>
                  </a:lnTo>
                  <a:lnTo>
                    <a:pt x="1152" y="354"/>
                  </a:lnTo>
                  <a:lnTo>
                    <a:pt x="1158" y="342"/>
                  </a:lnTo>
                  <a:lnTo>
                    <a:pt x="1164" y="336"/>
                  </a:lnTo>
                  <a:lnTo>
                    <a:pt x="1170" y="330"/>
                  </a:lnTo>
                  <a:lnTo>
                    <a:pt x="1182" y="324"/>
                  </a:lnTo>
                  <a:lnTo>
                    <a:pt x="1188" y="312"/>
                  </a:lnTo>
                  <a:lnTo>
                    <a:pt x="1194" y="306"/>
                  </a:lnTo>
                  <a:lnTo>
                    <a:pt x="1206" y="300"/>
                  </a:lnTo>
                  <a:lnTo>
                    <a:pt x="1212" y="288"/>
                  </a:lnTo>
                  <a:lnTo>
                    <a:pt x="1218" y="282"/>
                  </a:lnTo>
                  <a:lnTo>
                    <a:pt x="1224" y="270"/>
                  </a:lnTo>
                  <a:lnTo>
                    <a:pt x="1236" y="264"/>
                  </a:lnTo>
                  <a:lnTo>
                    <a:pt x="1242" y="258"/>
                  </a:lnTo>
                  <a:lnTo>
                    <a:pt x="1248" y="246"/>
                  </a:lnTo>
                  <a:lnTo>
                    <a:pt x="1254" y="240"/>
                  </a:lnTo>
                  <a:lnTo>
                    <a:pt x="1266" y="228"/>
                  </a:lnTo>
                  <a:lnTo>
                    <a:pt x="1272" y="222"/>
                  </a:lnTo>
                  <a:lnTo>
                    <a:pt x="1278" y="216"/>
                  </a:lnTo>
                  <a:lnTo>
                    <a:pt x="1290" y="204"/>
                  </a:lnTo>
                  <a:lnTo>
                    <a:pt x="1296" y="198"/>
                  </a:lnTo>
                  <a:lnTo>
                    <a:pt x="1302" y="186"/>
                  </a:lnTo>
                  <a:lnTo>
                    <a:pt x="1308" y="180"/>
                  </a:lnTo>
                  <a:lnTo>
                    <a:pt x="1320" y="168"/>
                  </a:lnTo>
                  <a:lnTo>
                    <a:pt x="1326" y="162"/>
                  </a:lnTo>
                  <a:lnTo>
                    <a:pt x="1332" y="156"/>
                  </a:lnTo>
                  <a:lnTo>
                    <a:pt x="1338" y="144"/>
                  </a:lnTo>
                  <a:lnTo>
                    <a:pt x="1350" y="138"/>
                  </a:lnTo>
                  <a:lnTo>
                    <a:pt x="1356" y="132"/>
                  </a:lnTo>
                  <a:lnTo>
                    <a:pt x="1362" y="126"/>
                  </a:lnTo>
                  <a:lnTo>
                    <a:pt x="1368" y="114"/>
                  </a:lnTo>
                  <a:lnTo>
                    <a:pt x="1380" y="108"/>
                  </a:lnTo>
                  <a:lnTo>
                    <a:pt x="1386" y="102"/>
                  </a:lnTo>
                  <a:lnTo>
                    <a:pt x="1392" y="96"/>
                  </a:lnTo>
                  <a:lnTo>
                    <a:pt x="1404" y="90"/>
                  </a:lnTo>
                  <a:lnTo>
                    <a:pt x="1410" y="78"/>
                  </a:lnTo>
                  <a:lnTo>
                    <a:pt x="1416" y="72"/>
                  </a:lnTo>
                  <a:lnTo>
                    <a:pt x="1422" y="66"/>
                  </a:lnTo>
                  <a:lnTo>
                    <a:pt x="1434" y="60"/>
                  </a:lnTo>
                  <a:lnTo>
                    <a:pt x="1440" y="54"/>
                  </a:lnTo>
                  <a:lnTo>
                    <a:pt x="1446" y="54"/>
                  </a:lnTo>
                  <a:lnTo>
                    <a:pt x="1452" y="48"/>
                  </a:lnTo>
                  <a:lnTo>
                    <a:pt x="1464" y="42"/>
                  </a:lnTo>
                  <a:lnTo>
                    <a:pt x="1470" y="36"/>
                  </a:lnTo>
                  <a:lnTo>
                    <a:pt x="1476" y="30"/>
                  </a:lnTo>
                  <a:lnTo>
                    <a:pt x="1488" y="30"/>
                  </a:lnTo>
                  <a:lnTo>
                    <a:pt x="1494" y="24"/>
                  </a:lnTo>
                  <a:lnTo>
                    <a:pt x="1500" y="18"/>
                  </a:lnTo>
                  <a:lnTo>
                    <a:pt x="1506" y="18"/>
                  </a:lnTo>
                  <a:lnTo>
                    <a:pt x="1518" y="18"/>
                  </a:lnTo>
                  <a:lnTo>
                    <a:pt x="1524" y="12"/>
                  </a:lnTo>
                  <a:lnTo>
                    <a:pt x="1530" y="12"/>
                  </a:lnTo>
                  <a:lnTo>
                    <a:pt x="1536" y="6"/>
                  </a:lnTo>
                  <a:lnTo>
                    <a:pt x="1548" y="6"/>
                  </a:lnTo>
                  <a:lnTo>
                    <a:pt x="1554" y="6"/>
                  </a:lnTo>
                  <a:lnTo>
                    <a:pt x="1560" y="6"/>
                  </a:lnTo>
                  <a:lnTo>
                    <a:pt x="1572" y="6"/>
                  </a:lnTo>
                  <a:lnTo>
                    <a:pt x="1578" y="0"/>
                  </a:lnTo>
                  <a:lnTo>
                    <a:pt x="1584" y="0"/>
                  </a:lnTo>
                  <a:lnTo>
                    <a:pt x="1590" y="6"/>
                  </a:lnTo>
                  <a:lnTo>
                    <a:pt x="1602" y="6"/>
                  </a:lnTo>
                  <a:lnTo>
                    <a:pt x="1608" y="6"/>
                  </a:lnTo>
                  <a:lnTo>
                    <a:pt x="1614" y="6"/>
                  </a:lnTo>
                  <a:lnTo>
                    <a:pt x="1620" y="6"/>
                  </a:lnTo>
                  <a:lnTo>
                    <a:pt x="1638" y="12"/>
                  </a:lnTo>
                  <a:lnTo>
                    <a:pt x="1644" y="18"/>
                  </a:lnTo>
                  <a:lnTo>
                    <a:pt x="1656" y="18"/>
                  </a:lnTo>
                  <a:lnTo>
                    <a:pt x="1662" y="18"/>
                  </a:lnTo>
                  <a:lnTo>
                    <a:pt x="1668" y="24"/>
                  </a:lnTo>
                  <a:lnTo>
                    <a:pt x="1674" y="30"/>
                  </a:lnTo>
                  <a:lnTo>
                    <a:pt x="1692" y="36"/>
                  </a:lnTo>
                  <a:lnTo>
                    <a:pt x="1698" y="42"/>
                  </a:lnTo>
                  <a:lnTo>
                    <a:pt x="1704" y="48"/>
                  </a:lnTo>
                  <a:lnTo>
                    <a:pt x="1716" y="54"/>
                  </a:lnTo>
                  <a:lnTo>
                    <a:pt x="1722" y="54"/>
                  </a:lnTo>
                  <a:lnTo>
                    <a:pt x="1728" y="60"/>
                  </a:lnTo>
                  <a:lnTo>
                    <a:pt x="1740" y="66"/>
                  </a:lnTo>
                  <a:lnTo>
                    <a:pt x="1746" y="72"/>
                  </a:lnTo>
                  <a:lnTo>
                    <a:pt x="1752" y="78"/>
                  </a:lnTo>
                  <a:lnTo>
                    <a:pt x="1758" y="90"/>
                  </a:lnTo>
                  <a:lnTo>
                    <a:pt x="1770" y="96"/>
                  </a:lnTo>
                  <a:lnTo>
                    <a:pt x="1776" y="102"/>
                  </a:lnTo>
                  <a:lnTo>
                    <a:pt x="1782" y="108"/>
                  </a:lnTo>
                  <a:lnTo>
                    <a:pt x="1788" y="114"/>
                  </a:lnTo>
                  <a:lnTo>
                    <a:pt x="1800" y="126"/>
                  </a:lnTo>
                  <a:lnTo>
                    <a:pt x="1806" y="132"/>
                  </a:lnTo>
                  <a:lnTo>
                    <a:pt x="1812" y="138"/>
                  </a:lnTo>
                  <a:lnTo>
                    <a:pt x="1824" y="144"/>
                  </a:lnTo>
                  <a:lnTo>
                    <a:pt x="1830" y="156"/>
                  </a:lnTo>
                  <a:lnTo>
                    <a:pt x="1836" y="162"/>
                  </a:lnTo>
                  <a:lnTo>
                    <a:pt x="1842" y="168"/>
                  </a:lnTo>
                  <a:lnTo>
                    <a:pt x="1854" y="180"/>
                  </a:lnTo>
                  <a:lnTo>
                    <a:pt x="1860" y="186"/>
                  </a:lnTo>
                  <a:lnTo>
                    <a:pt x="1866" y="198"/>
                  </a:lnTo>
                  <a:lnTo>
                    <a:pt x="1872" y="204"/>
                  </a:lnTo>
                  <a:lnTo>
                    <a:pt x="1884" y="216"/>
                  </a:lnTo>
                  <a:lnTo>
                    <a:pt x="1890" y="222"/>
                  </a:lnTo>
                  <a:lnTo>
                    <a:pt x="1896" y="228"/>
                  </a:lnTo>
                </a:path>
              </a:pathLst>
            </a:custGeom>
            <a:noFill/>
            <a:ln w="25400">
              <a:solidFill>
                <a:srgbClr val="FF00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3" name="Freeform 35"/>
            <p:cNvSpPr>
              <a:spLocks/>
            </p:cNvSpPr>
            <p:nvPr/>
          </p:nvSpPr>
          <p:spPr bwMode="auto">
            <a:xfrm>
              <a:off x="1775" y="446"/>
              <a:ext cx="1896" cy="2724"/>
            </a:xfrm>
            <a:custGeom>
              <a:avLst/>
              <a:gdLst>
                <a:gd name="T0" fmla="*/ 0 w 1896"/>
                <a:gd name="T1" fmla="*/ 0 h 2724"/>
                <a:gd name="T2" fmla="*/ 0 w 1896"/>
                <a:gd name="T3" fmla="*/ 2724 h 2724"/>
                <a:gd name="T4" fmla="*/ 1896 w 1896"/>
                <a:gd name="T5" fmla="*/ 2724 h 2724"/>
                <a:gd name="T6" fmla="*/ 1896 w 1896"/>
                <a:gd name="T7" fmla="*/ 0 h 2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96" h="2724">
                  <a:moveTo>
                    <a:pt x="0" y="0"/>
                  </a:moveTo>
                  <a:lnTo>
                    <a:pt x="0" y="2724"/>
                  </a:lnTo>
                  <a:lnTo>
                    <a:pt x="1896" y="2724"/>
                  </a:lnTo>
                  <a:lnTo>
                    <a:pt x="1896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4" name="Rectangle 36"/>
            <p:cNvSpPr>
              <a:spLocks noChangeArrowheads="1"/>
            </p:cNvSpPr>
            <p:nvPr/>
          </p:nvSpPr>
          <p:spPr bwMode="auto">
            <a:xfrm>
              <a:off x="1733" y="3224"/>
              <a:ext cx="2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5" name="Rectangle 37"/>
            <p:cNvSpPr>
              <a:spLocks noChangeArrowheads="1"/>
            </p:cNvSpPr>
            <p:nvPr/>
          </p:nvSpPr>
          <p:spPr bwMode="auto">
            <a:xfrm>
              <a:off x="1757" y="3176"/>
              <a:ext cx="71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5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kumimoji="0" lang="fr-FR" alt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6" name="Rectangle 38"/>
            <p:cNvSpPr>
              <a:spLocks noChangeArrowheads="1"/>
            </p:cNvSpPr>
            <p:nvPr/>
          </p:nvSpPr>
          <p:spPr bwMode="auto">
            <a:xfrm>
              <a:off x="2057" y="3170"/>
              <a:ext cx="213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5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0,2</a:t>
              </a:r>
              <a:endParaRPr kumimoji="0" lang="fr-FR" alt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7" name="Rectangle 39"/>
            <p:cNvSpPr>
              <a:spLocks noChangeArrowheads="1"/>
            </p:cNvSpPr>
            <p:nvPr/>
          </p:nvSpPr>
          <p:spPr bwMode="auto">
            <a:xfrm>
              <a:off x="2435" y="3176"/>
              <a:ext cx="213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0,4</a:t>
              </a:r>
              <a:endPara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8" name="Rectangle 40"/>
            <p:cNvSpPr>
              <a:spLocks noChangeArrowheads="1"/>
            </p:cNvSpPr>
            <p:nvPr/>
          </p:nvSpPr>
          <p:spPr bwMode="auto">
            <a:xfrm>
              <a:off x="2813" y="3176"/>
              <a:ext cx="213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5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0,6</a:t>
              </a:r>
              <a:endParaRPr kumimoji="0" lang="fr-FR" alt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9" name="Rectangle 41"/>
            <p:cNvSpPr>
              <a:spLocks noChangeArrowheads="1"/>
            </p:cNvSpPr>
            <p:nvPr/>
          </p:nvSpPr>
          <p:spPr bwMode="auto">
            <a:xfrm>
              <a:off x="3191" y="3176"/>
              <a:ext cx="213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5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0,8</a:t>
              </a:r>
              <a:endParaRPr kumimoji="0" lang="fr-FR" alt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0" name="Rectangle 42"/>
            <p:cNvSpPr>
              <a:spLocks noChangeArrowheads="1"/>
            </p:cNvSpPr>
            <p:nvPr/>
          </p:nvSpPr>
          <p:spPr bwMode="auto">
            <a:xfrm>
              <a:off x="3617" y="3164"/>
              <a:ext cx="107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5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1</a:t>
              </a:r>
              <a:endParaRPr kumimoji="0" lang="fr-FR" alt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1" name="Rectangle 43"/>
            <p:cNvSpPr>
              <a:spLocks noChangeArrowheads="1"/>
            </p:cNvSpPr>
            <p:nvPr/>
          </p:nvSpPr>
          <p:spPr bwMode="auto">
            <a:xfrm>
              <a:off x="3289" y="2714"/>
              <a:ext cx="79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500" b="1" i="1" u="none" strike="noStrike" cap="none" normalizeH="0" baseline="0" dirty="0" smtClean="0">
                  <a:ln>
                    <a:noFill/>
                  </a:ln>
                  <a:solidFill>
                    <a:srgbClr val="03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endParaRPr kumimoji="0" lang="fr-FR" altLang="fr-F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2" name="Rectangle 44"/>
            <p:cNvSpPr>
              <a:spLocks noChangeArrowheads="1"/>
            </p:cNvSpPr>
            <p:nvPr/>
          </p:nvSpPr>
          <p:spPr bwMode="auto">
            <a:xfrm>
              <a:off x="3376" y="2717"/>
              <a:ext cx="187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500" b="1" i="0" u="none" strike="noStrike" cap="none" normalizeH="0" baseline="0" dirty="0" smtClean="0">
                  <a:ln>
                    <a:noFill/>
                  </a:ln>
                  <a:solidFill>
                    <a:srgbClr val="03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= 1</a:t>
              </a:r>
              <a:endParaRPr kumimoji="0" lang="fr-FR" altLang="fr-F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3" name="Rectangle 45"/>
            <p:cNvSpPr>
              <a:spLocks noChangeArrowheads="1"/>
            </p:cNvSpPr>
            <p:nvPr/>
          </p:nvSpPr>
          <p:spPr bwMode="auto">
            <a:xfrm>
              <a:off x="3183" y="1122"/>
              <a:ext cx="150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500" b="1" i="1" u="none" strike="noStrike" cap="none" normalizeH="0" baseline="0" dirty="0" smtClean="0">
                  <a:ln>
                    <a:noFill/>
                  </a:ln>
                  <a:solidFill>
                    <a:srgbClr val="03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n  </a:t>
              </a:r>
              <a:endParaRPr kumimoji="0" lang="fr-FR" altLang="fr-F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4" name="Rectangle 46"/>
            <p:cNvSpPr>
              <a:spLocks noChangeArrowheads="1"/>
            </p:cNvSpPr>
            <p:nvPr/>
          </p:nvSpPr>
          <p:spPr bwMode="auto">
            <a:xfrm>
              <a:off x="3275" y="1125"/>
              <a:ext cx="223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500" b="1" i="0" u="none" strike="noStrike" cap="none" normalizeH="0" baseline="0" dirty="0" smtClean="0">
                  <a:ln>
                    <a:noFill/>
                  </a:ln>
                  <a:solidFill>
                    <a:srgbClr val="03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= 3</a:t>
              </a:r>
              <a:endParaRPr kumimoji="0" lang="fr-FR" altLang="fr-F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5" name="Rectangle 47"/>
            <p:cNvSpPr>
              <a:spLocks noChangeArrowheads="1"/>
            </p:cNvSpPr>
            <p:nvPr/>
          </p:nvSpPr>
          <p:spPr bwMode="auto">
            <a:xfrm>
              <a:off x="3236" y="2068"/>
              <a:ext cx="79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500" b="1" i="1" u="none" strike="noStrike" cap="none" normalizeH="0" baseline="0" dirty="0" smtClean="0">
                  <a:ln>
                    <a:noFill/>
                  </a:ln>
                  <a:solidFill>
                    <a:srgbClr val="03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endParaRPr kumimoji="0" lang="fr-FR" altLang="fr-F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6" name="Rectangle 48"/>
            <p:cNvSpPr>
              <a:spLocks noChangeArrowheads="1"/>
            </p:cNvSpPr>
            <p:nvPr/>
          </p:nvSpPr>
          <p:spPr bwMode="auto">
            <a:xfrm>
              <a:off x="3333" y="2071"/>
              <a:ext cx="187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500" b="1" i="0" u="none" strike="noStrike" cap="none" normalizeH="0" baseline="0" dirty="0" smtClean="0">
                  <a:ln>
                    <a:noFill/>
                  </a:ln>
                  <a:solidFill>
                    <a:srgbClr val="03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= 2</a:t>
              </a:r>
              <a:endParaRPr kumimoji="0" lang="fr-FR" altLang="fr-F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7" name="Rectangle 49"/>
            <p:cNvSpPr>
              <a:spLocks noChangeArrowheads="1"/>
            </p:cNvSpPr>
            <p:nvPr/>
          </p:nvSpPr>
          <p:spPr bwMode="auto">
            <a:xfrm rot="16200000">
              <a:off x="1525" y="1849"/>
              <a:ext cx="158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500" b="0" i="1" u="none" strike="noStrike" cap="none" normalizeH="0" baseline="0" dirty="0" smtClean="0">
                  <a:ln>
                    <a:noFill/>
                  </a:ln>
                  <a:solidFill>
                    <a:srgbClr val="03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E  </a:t>
              </a:r>
              <a:endParaRPr kumimoji="0" lang="fr-FR" alt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8" name="Rectangle 50"/>
            <p:cNvSpPr>
              <a:spLocks noChangeArrowheads="1"/>
            </p:cNvSpPr>
            <p:nvPr/>
          </p:nvSpPr>
          <p:spPr bwMode="auto">
            <a:xfrm rot="16200000">
              <a:off x="1368" y="1579"/>
              <a:ext cx="451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500" b="0" i="0" u="none" strike="noStrike" cap="none" normalizeH="0" baseline="0" dirty="0" smtClean="0">
                  <a:ln>
                    <a:noFill/>
                  </a:ln>
                  <a:solidFill>
                    <a:srgbClr val="03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(u. </a:t>
              </a:r>
              <a:r>
                <a:rPr kumimoji="0" lang="fr-FR" altLang="fr-FR" sz="1500" b="0" i="0" u="none" strike="noStrike" cap="none" normalizeH="0" baseline="0" dirty="0" err="1" smtClean="0">
                  <a:ln>
                    <a:noFill/>
                  </a:ln>
                  <a:solidFill>
                    <a:srgbClr val="03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arb</a:t>
              </a:r>
              <a:r>
                <a:rPr kumimoji="0" lang="fr-FR" altLang="fr-FR" sz="1500" b="0" i="0" u="none" strike="noStrike" cap="none" normalizeH="0" baseline="0" dirty="0" smtClean="0">
                  <a:ln>
                    <a:noFill/>
                  </a:ln>
                  <a:solidFill>
                    <a:srgbClr val="03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kumimoji="0" lang="fr-FR" alt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9" name="Rectangle 51"/>
            <p:cNvSpPr>
              <a:spLocks noChangeArrowheads="1"/>
            </p:cNvSpPr>
            <p:nvPr/>
          </p:nvSpPr>
          <p:spPr bwMode="auto">
            <a:xfrm>
              <a:off x="1565" y="2972"/>
              <a:ext cx="86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500" b="0" i="1" u="none" strike="noStrike" cap="none" normalizeH="0" baseline="0" dirty="0" smtClean="0">
                  <a:ln>
                    <a:noFill/>
                  </a:ln>
                  <a:solidFill>
                    <a:srgbClr val="03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kumimoji="0" lang="fr-FR" alt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0" name="Rectangle 52"/>
            <p:cNvSpPr>
              <a:spLocks noChangeArrowheads="1"/>
            </p:cNvSpPr>
            <p:nvPr/>
          </p:nvSpPr>
          <p:spPr bwMode="auto">
            <a:xfrm>
              <a:off x="1649" y="3002"/>
              <a:ext cx="5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200" b="0" i="0" u="none" strike="noStrike" cap="none" normalizeH="0" baseline="0" dirty="0" smtClean="0">
                  <a:ln>
                    <a:noFill/>
                  </a:ln>
                  <a:solidFill>
                    <a:srgbClr val="03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kumimoji="0" lang="fr-FR" alt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1" name="Rectangle 53"/>
            <p:cNvSpPr>
              <a:spLocks noChangeArrowheads="1"/>
            </p:cNvSpPr>
            <p:nvPr/>
          </p:nvSpPr>
          <p:spPr bwMode="auto">
            <a:xfrm>
              <a:off x="1565" y="2198"/>
              <a:ext cx="86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500" b="0" i="1" u="none" strike="noStrike" cap="none" normalizeH="0" baseline="0" dirty="0" smtClean="0">
                  <a:ln>
                    <a:noFill/>
                  </a:ln>
                  <a:solidFill>
                    <a:srgbClr val="03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kumimoji="0" lang="fr-FR" alt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2" name="Rectangle 54"/>
            <p:cNvSpPr>
              <a:spLocks noChangeArrowheads="1"/>
            </p:cNvSpPr>
            <p:nvPr/>
          </p:nvSpPr>
          <p:spPr bwMode="auto">
            <a:xfrm>
              <a:off x="1649" y="2228"/>
              <a:ext cx="57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200" b="0" i="0" u="none" strike="noStrike" cap="none" normalizeH="0" baseline="0" smtClean="0">
                  <a:ln>
                    <a:noFill/>
                  </a:ln>
                  <a:solidFill>
                    <a:srgbClr val="03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3" name="Rectangle 55"/>
            <p:cNvSpPr>
              <a:spLocks noChangeArrowheads="1"/>
            </p:cNvSpPr>
            <p:nvPr/>
          </p:nvSpPr>
          <p:spPr bwMode="auto">
            <a:xfrm>
              <a:off x="1565" y="1058"/>
              <a:ext cx="86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500" b="0" i="1" u="none" strike="noStrike" cap="none" normalizeH="0" baseline="0" dirty="0" smtClean="0">
                  <a:ln>
                    <a:noFill/>
                  </a:ln>
                  <a:solidFill>
                    <a:srgbClr val="03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kumimoji="0" lang="fr-FR" alt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4" name="Rectangle 56"/>
            <p:cNvSpPr>
              <a:spLocks noChangeArrowheads="1"/>
            </p:cNvSpPr>
            <p:nvPr/>
          </p:nvSpPr>
          <p:spPr bwMode="auto">
            <a:xfrm>
              <a:off x="1649" y="1088"/>
              <a:ext cx="57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200" b="0" i="0" u="none" strike="noStrike" cap="none" normalizeH="0" baseline="0" smtClean="0">
                  <a:ln>
                    <a:noFill/>
                  </a:ln>
                  <a:solidFill>
                    <a:srgbClr val="03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kumimoji="0" lang="fr-FR" alt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5" name="Line 57"/>
            <p:cNvSpPr>
              <a:spLocks noChangeShapeType="1"/>
            </p:cNvSpPr>
            <p:nvPr/>
          </p:nvSpPr>
          <p:spPr bwMode="auto">
            <a:xfrm>
              <a:off x="2037" y="2948"/>
              <a:ext cx="0" cy="228"/>
            </a:xfrm>
            <a:prstGeom prst="line">
              <a:avLst/>
            </a:prstGeom>
            <a:noFill/>
            <a:ln w="9525">
              <a:solidFill>
                <a:srgbClr val="00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6" name="Freeform 58"/>
            <p:cNvSpPr>
              <a:spLocks/>
            </p:cNvSpPr>
            <p:nvPr/>
          </p:nvSpPr>
          <p:spPr bwMode="auto">
            <a:xfrm>
              <a:off x="2013" y="2948"/>
              <a:ext cx="48" cy="84"/>
            </a:xfrm>
            <a:custGeom>
              <a:avLst/>
              <a:gdLst>
                <a:gd name="T0" fmla="*/ 24 w 48"/>
                <a:gd name="T1" fmla="*/ 0 h 84"/>
                <a:gd name="T2" fmla="*/ 24 w 48"/>
                <a:gd name="T3" fmla="*/ 72 h 84"/>
                <a:gd name="T4" fmla="*/ 0 w 48"/>
                <a:gd name="T5" fmla="*/ 84 h 84"/>
                <a:gd name="T6" fmla="*/ 24 w 48"/>
                <a:gd name="T7" fmla="*/ 0 h 84"/>
                <a:gd name="T8" fmla="*/ 48 w 48"/>
                <a:gd name="T9" fmla="*/ 84 h 84"/>
                <a:gd name="T10" fmla="*/ 24 w 48"/>
                <a:gd name="T11" fmla="*/ 72 h 84"/>
                <a:gd name="T12" fmla="*/ 24 w 48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84">
                  <a:moveTo>
                    <a:pt x="24" y="0"/>
                  </a:moveTo>
                  <a:lnTo>
                    <a:pt x="24" y="72"/>
                  </a:lnTo>
                  <a:lnTo>
                    <a:pt x="0" y="84"/>
                  </a:lnTo>
                  <a:lnTo>
                    <a:pt x="24" y="0"/>
                  </a:lnTo>
                  <a:lnTo>
                    <a:pt x="48" y="84"/>
                  </a:lnTo>
                  <a:lnTo>
                    <a:pt x="24" y="7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3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7" name="Freeform 59"/>
            <p:cNvSpPr>
              <a:spLocks/>
            </p:cNvSpPr>
            <p:nvPr/>
          </p:nvSpPr>
          <p:spPr bwMode="auto">
            <a:xfrm>
              <a:off x="2013" y="3092"/>
              <a:ext cx="48" cy="84"/>
            </a:xfrm>
            <a:custGeom>
              <a:avLst/>
              <a:gdLst>
                <a:gd name="T0" fmla="*/ 24 w 48"/>
                <a:gd name="T1" fmla="*/ 84 h 84"/>
                <a:gd name="T2" fmla="*/ 24 w 48"/>
                <a:gd name="T3" fmla="*/ 12 h 84"/>
                <a:gd name="T4" fmla="*/ 48 w 48"/>
                <a:gd name="T5" fmla="*/ 0 h 84"/>
                <a:gd name="T6" fmla="*/ 24 w 48"/>
                <a:gd name="T7" fmla="*/ 84 h 84"/>
                <a:gd name="T8" fmla="*/ 0 w 48"/>
                <a:gd name="T9" fmla="*/ 0 h 84"/>
                <a:gd name="T10" fmla="*/ 24 w 48"/>
                <a:gd name="T11" fmla="*/ 12 h 84"/>
                <a:gd name="T12" fmla="*/ 24 w 48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84">
                  <a:moveTo>
                    <a:pt x="24" y="84"/>
                  </a:moveTo>
                  <a:lnTo>
                    <a:pt x="24" y="12"/>
                  </a:lnTo>
                  <a:lnTo>
                    <a:pt x="48" y="0"/>
                  </a:lnTo>
                  <a:lnTo>
                    <a:pt x="24" y="84"/>
                  </a:lnTo>
                  <a:lnTo>
                    <a:pt x="0" y="0"/>
                  </a:lnTo>
                  <a:lnTo>
                    <a:pt x="24" y="12"/>
                  </a:lnTo>
                  <a:lnTo>
                    <a:pt x="24" y="84"/>
                  </a:lnTo>
                  <a:close/>
                </a:path>
              </a:pathLst>
            </a:custGeom>
            <a:solidFill>
              <a:srgbClr val="003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7" name="Rectangle 60"/>
          <p:cNvSpPr>
            <a:spLocks noChangeArrowheads="1"/>
          </p:cNvSpPr>
          <p:nvPr/>
        </p:nvSpPr>
        <p:spPr bwMode="auto">
          <a:xfrm>
            <a:off x="1539957" y="4914060"/>
            <a:ext cx="220252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700" b="1" i="0" u="none" strike="noStrike" cap="none" normalizeH="0" baseline="0" dirty="0" smtClean="0">
                <a:ln>
                  <a:noFill/>
                </a:ln>
                <a:solidFill>
                  <a:srgbClr val="3366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Énergie de confinement</a:t>
            </a:r>
            <a:endParaRPr kumimoji="0" lang="fr-FR" alt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Rectangle 60"/>
          <p:cNvSpPr>
            <a:spLocks noChangeArrowheads="1"/>
          </p:cNvSpPr>
          <p:nvPr/>
        </p:nvSpPr>
        <p:spPr bwMode="auto">
          <a:xfrm>
            <a:off x="1083814" y="5596982"/>
            <a:ext cx="2333779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1" i="0" u="none" strike="noStrike" cap="none" normalizeH="0" baseline="0" dirty="0" smtClean="0">
                <a:ln>
                  <a:noFill/>
                </a:ln>
                <a:solidFill>
                  <a:srgbClr val="3366FF"/>
                </a:solidFill>
                <a:effectLst/>
                <a:latin typeface="+mn-lt"/>
                <a:cs typeface="Arial" pitchFamily="34" charset="0"/>
              </a:rPr>
              <a:t>Puits infini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600" b="1" dirty="0" smtClean="0">
                <a:solidFill>
                  <a:srgbClr val="3366FF"/>
                </a:solidFill>
                <a:latin typeface="+mn-lt"/>
              </a:rPr>
              <a:t>(offset des fonction d’onde </a:t>
            </a:r>
            <a:br>
              <a:rPr lang="fr-FR" altLang="fr-FR" sz="1600" b="1" dirty="0" smtClean="0">
                <a:solidFill>
                  <a:srgbClr val="3366FF"/>
                </a:solidFill>
                <a:latin typeface="+mn-lt"/>
              </a:rPr>
            </a:br>
            <a:r>
              <a:rPr lang="fr-FR" altLang="fr-FR" sz="1600" b="1" dirty="0" smtClean="0">
                <a:solidFill>
                  <a:srgbClr val="3366FF"/>
                </a:solidFill>
                <a:latin typeface="+mn-lt"/>
              </a:rPr>
              <a:t>proportionnel à l’énergie)</a:t>
            </a:r>
            <a:endParaRPr kumimoji="0" lang="fr-FR" altLang="fr-FR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1059" name="Image 10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347" y="1965137"/>
            <a:ext cx="4649212" cy="2409107"/>
          </a:xfrm>
          <a:prstGeom prst="rect">
            <a:avLst/>
          </a:prstGeom>
        </p:spPr>
      </p:pic>
      <p:sp>
        <p:nvSpPr>
          <p:cNvPr id="70" name="Rectangle 60"/>
          <p:cNvSpPr>
            <a:spLocks noChangeArrowheads="1"/>
          </p:cNvSpPr>
          <p:nvPr/>
        </p:nvSpPr>
        <p:spPr bwMode="auto">
          <a:xfrm>
            <a:off x="4327949" y="5320836"/>
            <a:ext cx="405200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lvl="0" algn="ctr"/>
            <a:r>
              <a:rPr lang="fr-FR" altLang="fr-FR" b="1" dirty="0" smtClean="0">
                <a:solidFill>
                  <a:srgbClr val="3366FF"/>
                </a:solidFill>
                <a:latin typeface="+mn-lt"/>
              </a:rPr>
              <a:t>Sus</a:t>
            </a:r>
            <a:r>
              <a:rPr lang="fr-FR" altLang="fr-FR" b="1" dirty="0">
                <a:solidFill>
                  <a:srgbClr val="3366FF"/>
                </a:solidFill>
              </a:rPr>
              <a:t>p</a:t>
            </a:r>
            <a:r>
              <a:rPr lang="fr-FR" altLang="fr-FR" b="1" dirty="0" smtClean="0">
                <a:solidFill>
                  <a:srgbClr val="3366FF"/>
                </a:solidFill>
                <a:latin typeface="+mn-lt"/>
              </a:rPr>
              <a:t>ension colloïdale </a:t>
            </a:r>
            <a:br>
              <a:rPr lang="fr-FR" altLang="fr-FR" b="1" dirty="0" smtClean="0">
                <a:solidFill>
                  <a:srgbClr val="3366FF"/>
                </a:solidFill>
                <a:latin typeface="+mn-lt"/>
              </a:rPr>
            </a:br>
            <a:r>
              <a:rPr lang="fr-FR" altLang="fr-FR" b="1" dirty="0" smtClean="0">
                <a:solidFill>
                  <a:srgbClr val="3366FF"/>
                </a:solidFill>
                <a:latin typeface="+mn-lt"/>
              </a:rPr>
              <a:t>de </a:t>
            </a:r>
            <a:r>
              <a:rPr lang="fr-FR" altLang="fr-FR" b="1" dirty="0" err="1" smtClean="0">
                <a:solidFill>
                  <a:srgbClr val="3366FF"/>
                </a:solidFill>
                <a:latin typeface="+mn-lt"/>
              </a:rPr>
              <a:t>nanocristaux</a:t>
            </a:r>
            <a:r>
              <a:rPr lang="fr-FR" altLang="fr-FR" b="1" dirty="0" smtClean="0">
                <a:solidFill>
                  <a:srgbClr val="3366FF"/>
                </a:solidFill>
                <a:latin typeface="+mn-lt"/>
              </a:rPr>
              <a:t> de semi-conducteurs II-VI </a:t>
            </a:r>
            <a:br>
              <a:rPr lang="fr-FR" altLang="fr-FR" b="1" dirty="0" smtClean="0">
                <a:solidFill>
                  <a:srgbClr val="3366FF"/>
                </a:solidFill>
                <a:latin typeface="+mn-lt"/>
              </a:rPr>
            </a:br>
            <a:r>
              <a:rPr lang="fr-FR" altLang="fr-FR" b="1" dirty="0" smtClean="0">
                <a:solidFill>
                  <a:srgbClr val="3366FF"/>
                </a:solidFill>
                <a:latin typeface="+mn-lt"/>
              </a:rPr>
              <a:t>de différentes tailles</a:t>
            </a:r>
            <a:endParaRPr kumimoji="0" lang="fr-FR" altLang="fr-F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09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Autofit/>
          </a:bodyPr>
          <a:lstStyle/>
          <a:p>
            <a:r>
              <a:rPr lang="fr-FR" sz="3200" dirty="0" smtClean="0"/>
              <a:t>Puits fini : solution graphique</a:t>
            </a:r>
            <a:endParaRPr lang="fr-FR" sz="3200" dirty="0"/>
          </a:p>
        </p:txBody>
      </p:sp>
      <p:sp>
        <p:nvSpPr>
          <p:cNvPr id="68" name="Rectangle 60"/>
          <p:cNvSpPr>
            <a:spLocks noChangeArrowheads="1"/>
          </p:cNvSpPr>
          <p:nvPr/>
        </p:nvSpPr>
        <p:spPr bwMode="auto">
          <a:xfrm>
            <a:off x="1043608" y="5373216"/>
            <a:ext cx="28073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0" u="none" strike="noStrike" cap="none" normalizeH="0" baseline="0" dirty="0" smtClean="0">
                <a:ln>
                  <a:noFill/>
                </a:ln>
                <a:solidFill>
                  <a:srgbClr val="3366FF"/>
                </a:solidFill>
                <a:effectLst/>
                <a:latin typeface="+mn-lt"/>
                <a:cs typeface="Arial" pitchFamily="34" charset="0"/>
              </a:rPr>
              <a:t>Résolution  graphique</a:t>
            </a:r>
            <a:br>
              <a:rPr kumimoji="0" lang="fr-FR" altLang="fr-FR" b="1" i="0" u="none" strike="noStrike" cap="none" normalizeH="0" baseline="0" dirty="0" smtClean="0">
                <a:ln>
                  <a:noFill/>
                </a:ln>
                <a:solidFill>
                  <a:srgbClr val="3366FF"/>
                </a:solidFill>
                <a:effectLst/>
                <a:latin typeface="+mn-lt"/>
                <a:cs typeface="Arial" pitchFamily="34" charset="0"/>
              </a:rPr>
            </a:br>
            <a:r>
              <a:rPr kumimoji="0" lang="fr-FR" altLang="fr-FR" b="1" i="0" u="none" strike="noStrike" cap="none" normalizeH="0" baseline="0" dirty="0" smtClean="0">
                <a:ln>
                  <a:noFill/>
                </a:ln>
                <a:solidFill>
                  <a:srgbClr val="3366FF"/>
                </a:solidFill>
                <a:effectLst/>
                <a:latin typeface="+mn-lt"/>
                <a:cs typeface="Arial" pitchFamily="34" charset="0"/>
              </a:rPr>
              <a:t>de l’équation de confinement</a:t>
            </a:r>
            <a:endParaRPr kumimoji="0" lang="fr-FR" altLang="fr-F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</p:txBody>
      </p:sp>
      <p:sp>
        <p:nvSpPr>
          <p:cNvPr id="70" name="Rectangle 60"/>
          <p:cNvSpPr>
            <a:spLocks noChangeArrowheads="1"/>
          </p:cNvSpPr>
          <p:nvPr/>
        </p:nvSpPr>
        <p:spPr bwMode="auto">
          <a:xfrm>
            <a:off x="5580112" y="5320836"/>
            <a:ext cx="291733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lvl="0" algn="ctr"/>
            <a:r>
              <a:rPr lang="fr-FR" altLang="fr-FR" b="1" dirty="0" smtClean="0">
                <a:solidFill>
                  <a:srgbClr val="3366FF"/>
                </a:solidFill>
                <a:latin typeface="+mn-lt"/>
              </a:rPr>
              <a:t>Représentation  des 8 niveaux </a:t>
            </a:r>
          </a:p>
          <a:p>
            <a:pPr lvl="0" algn="ctr"/>
            <a:r>
              <a:rPr lang="fr-FR" altLang="fr-FR" b="1" dirty="0" smtClean="0">
                <a:solidFill>
                  <a:srgbClr val="3366FF"/>
                </a:solidFill>
                <a:latin typeface="+mn-lt"/>
              </a:rPr>
              <a:t>d’énergie dans le puits</a:t>
            </a:r>
            <a:endParaRPr kumimoji="0" lang="fr-FR" altLang="fr-F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42" y="1556791"/>
            <a:ext cx="4546578" cy="347760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944" y="1628800"/>
            <a:ext cx="3487422" cy="3403609"/>
          </a:xfrm>
          <a:prstGeom prst="rect">
            <a:avLst/>
          </a:prstGeom>
        </p:spPr>
      </p:pic>
      <p:sp>
        <p:nvSpPr>
          <p:cNvPr id="9" name="Flèche droite 8"/>
          <p:cNvSpPr/>
          <p:nvPr/>
        </p:nvSpPr>
        <p:spPr>
          <a:xfrm>
            <a:off x="4932040" y="2420888"/>
            <a:ext cx="216024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935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Autofit/>
          </a:bodyPr>
          <a:lstStyle/>
          <a:p>
            <a:r>
              <a:rPr lang="fr-FR" sz="3200" dirty="0" smtClean="0"/>
              <a:t>Puits fini : forme des modes</a:t>
            </a:r>
            <a:endParaRPr lang="fr-FR" sz="32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118571"/>
            <a:ext cx="5342937" cy="51755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75656" y="6298885"/>
            <a:ext cx="63367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fr-FR" altLang="fr-FR" sz="1400" dirty="0">
                <a:solidFill>
                  <a:srgbClr val="3366FF"/>
                </a:solidFill>
              </a:rPr>
              <a:t>(offset constant </a:t>
            </a:r>
            <a:r>
              <a:rPr lang="fr-FR" altLang="fr-FR" sz="1400" dirty="0" smtClean="0">
                <a:solidFill>
                  <a:srgbClr val="3366FF"/>
                </a:solidFill>
              </a:rPr>
              <a:t>des fonctions d’onde, non relié à </a:t>
            </a:r>
            <a:r>
              <a:rPr lang="fr-FR" altLang="fr-FR" sz="1400" dirty="0">
                <a:solidFill>
                  <a:srgbClr val="3366FF"/>
                </a:solidFill>
              </a:rPr>
              <a:t>l’énergie)</a:t>
            </a:r>
            <a:endParaRPr lang="fr-FR" altLang="fr-FR" sz="1400" dirty="0"/>
          </a:p>
        </p:txBody>
      </p:sp>
    </p:spTree>
    <p:extLst>
      <p:ext uri="{BB962C8B-B14F-4D97-AF65-F5344CB8AC3E}">
        <p14:creationId xmlns:p14="http://schemas.microsoft.com/office/powerpoint/2010/main" val="108495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Autofit/>
          </a:bodyPr>
          <a:lstStyle/>
          <a:p>
            <a:r>
              <a:rPr lang="fr-FR" sz="2800" dirty="0" smtClean="0"/>
              <a:t>CL et quantification: exemple du puits de </a:t>
            </a:r>
            <a:r>
              <a:rPr lang="fr-FR" sz="2800" dirty="0" err="1"/>
              <a:t>Pöschl</a:t>
            </a:r>
            <a:r>
              <a:rPr lang="fr-FR" sz="2800" dirty="0"/>
              <a:t>–Teller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3501008"/>
            <a:ext cx="7575112" cy="246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848611" y="1067580"/>
            <a:ext cx="6119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79600" indent="-1879600"/>
            <a:r>
              <a:rPr lang="fr-FR" sz="1600" dirty="0" smtClean="0"/>
              <a:t>Le puits </a:t>
            </a:r>
            <a:r>
              <a:rPr lang="fr-FR" sz="1600" dirty="0"/>
              <a:t>de </a:t>
            </a:r>
            <a:r>
              <a:rPr lang="fr-FR" sz="1600" dirty="0" err="1" smtClean="0"/>
              <a:t>Pöschl</a:t>
            </a:r>
            <a:r>
              <a:rPr lang="fr-FR" sz="1600" dirty="0" smtClean="0"/>
              <a:t>-Teller est un puits de potentiel de la forme ci-contre </a:t>
            </a:r>
          </a:p>
          <a:p>
            <a:pPr marL="1879600" indent="-1879600"/>
            <a:r>
              <a:rPr lang="fr-FR" sz="1600" dirty="0" smtClean="0"/>
              <a:t>et dont états </a:t>
            </a:r>
            <a:r>
              <a:rPr lang="fr-FR" sz="1600" i="1" dirty="0" smtClean="0"/>
              <a:t>liés</a:t>
            </a:r>
            <a:r>
              <a:rPr lang="fr-FR" sz="1600" dirty="0" smtClean="0"/>
              <a:t> peuvent être déterminés analytiquement :</a:t>
            </a:r>
            <a:endParaRPr lang="fr-FR" sz="16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300" y="1036857"/>
            <a:ext cx="1880596" cy="1471478"/>
          </a:xfrm>
          <a:prstGeom prst="rect">
            <a:avLst/>
          </a:prstGeom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658590"/>
            <a:ext cx="1440160" cy="458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27" y="1652355"/>
            <a:ext cx="2231234" cy="408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60"/>
          <p:cNvSpPr>
            <a:spLocks noChangeArrowheads="1"/>
          </p:cNvSpPr>
          <p:nvPr/>
        </p:nvSpPr>
        <p:spPr bwMode="auto">
          <a:xfrm>
            <a:off x="755575" y="2698198"/>
            <a:ext cx="696831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lvl="0" algn="ctr"/>
            <a:r>
              <a:rPr lang="fr-FR" altLang="fr-FR" b="1" dirty="0" smtClean="0">
                <a:solidFill>
                  <a:srgbClr val="3366FF"/>
                </a:solidFill>
                <a:latin typeface="+mn-lt"/>
              </a:rPr>
              <a:t>Évolution des solutions  de l’équation de Schrödinger stationnaire</a:t>
            </a:r>
            <a:br>
              <a:rPr lang="fr-FR" altLang="fr-FR" b="1" dirty="0" smtClean="0">
                <a:solidFill>
                  <a:srgbClr val="3366FF"/>
                </a:solidFill>
                <a:latin typeface="+mn-lt"/>
              </a:rPr>
            </a:br>
            <a:r>
              <a:rPr lang="fr-FR" altLang="fr-FR" b="1" dirty="0" smtClean="0">
                <a:solidFill>
                  <a:srgbClr val="3366FF"/>
                </a:solidFill>
                <a:latin typeface="+mn-lt"/>
              </a:rPr>
              <a:t>écrite en postulant une valeur de l’énergie et une onde évanescente pour </a:t>
            </a:r>
            <a:endParaRPr kumimoji="0" lang="fr-FR" altLang="fr-FR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7723894" y="2891833"/>
                <a:ext cx="10588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𝑥</m:t>
                      </m:r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→−∞</m:t>
                      </m:r>
                    </m:oMath>
                  </m:oMathPara>
                </a14:m>
                <a:endParaRPr lang="fr-FR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894" y="2891833"/>
                <a:ext cx="1058880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443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Autofit/>
          </a:bodyPr>
          <a:lstStyle/>
          <a:p>
            <a:r>
              <a:rPr lang="fr-FR" sz="3200" dirty="0" smtClean="0"/>
              <a:t>Effet tunnel</a:t>
            </a:r>
            <a:endParaRPr lang="fr-FR" sz="32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54" y="1907870"/>
            <a:ext cx="4306501" cy="4766667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137366" y="1562412"/>
            <a:ext cx="2690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Parties </a:t>
            </a:r>
            <a:r>
              <a:rPr lang="fr-FR" dirty="0" smtClean="0">
                <a:solidFill>
                  <a:srgbClr val="FF0000"/>
                </a:solidFill>
              </a:rPr>
              <a:t>réelle</a:t>
            </a:r>
            <a:r>
              <a:rPr lang="fr-FR" dirty="0" smtClean="0"/>
              <a:t> et </a:t>
            </a:r>
            <a:r>
              <a:rPr lang="fr-FR" dirty="0" smtClean="0">
                <a:solidFill>
                  <a:srgbClr val="00B050"/>
                </a:solidFill>
              </a:rPr>
              <a:t>imaginaire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453954" y="867201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 smtClean="0"/>
              <a:t>r</a:t>
            </a:r>
            <a:r>
              <a:rPr lang="fr-FR" baseline="-25000" dirty="0" err="1" smtClean="0"/>
              <a:t>B</a:t>
            </a:r>
            <a:r>
              <a:rPr lang="fr-FR" dirty="0" smtClean="0"/>
              <a:t> </a:t>
            </a:r>
            <a:r>
              <a:rPr lang="fr-FR" dirty="0" smtClean="0">
                <a:sym typeface="Symbol" panose="05050102010706020507" pitchFamily="18" charset="2"/>
              </a:rPr>
              <a:t></a:t>
            </a:r>
            <a:r>
              <a:rPr lang="fr-FR" dirty="0" smtClean="0"/>
              <a:t>  0,99925 </a:t>
            </a:r>
            <a:r>
              <a:rPr lang="fr-FR" dirty="0" err="1" smtClean="0"/>
              <a:t>exp</a:t>
            </a:r>
            <a:r>
              <a:rPr lang="fr-FR" dirty="0" smtClean="0"/>
              <a:t>(-i 0,44</a:t>
            </a:r>
            <a:r>
              <a:rPr lang="fr-FR" dirty="0" smtClean="0">
                <a:sym typeface="Symbol" panose="05050102010706020507" pitchFamily="18" charset="2"/>
              </a:rPr>
              <a:t>)                 </a:t>
            </a:r>
            <a:r>
              <a:rPr lang="fr-FR" i="1" dirty="0" smtClean="0">
                <a:sym typeface="Symbol" panose="05050102010706020507" pitchFamily="18" charset="2"/>
              </a:rPr>
              <a:t>R</a:t>
            </a:r>
            <a:r>
              <a:rPr lang="fr-FR" baseline="-25000" dirty="0" smtClean="0">
                <a:sym typeface="Symbol" panose="05050102010706020507" pitchFamily="18" charset="2"/>
              </a:rPr>
              <a:t>B</a:t>
            </a:r>
            <a:r>
              <a:rPr lang="fr-FR" dirty="0" smtClean="0">
                <a:sym typeface="Symbol" panose="05050102010706020507" pitchFamily="18" charset="2"/>
              </a:rPr>
              <a:t>  </a:t>
            </a:r>
            <a:r>
              <a:rPr lang="fr-FR" dirty="0" smtClean="0"/>
              <a:t>0,9985                </a:t>
            </a:r>
            <a:r>
              <a:rPr lang="fr-FR" i="1" dirty="0" smtClean="0">
                <a:sym typeface="Symbol" panose="05050102010706020507" pitchFamily="18" charset="2"/>
              </a:rPr>
              <a:t> a</a:t>
            </a:r>
            <a:r>
              <a:rPr lang="fr-FR" dirty="0" smtClean="0"/>
              <a:t> </a:t>
            </a:r>
            <a:r>
              <a:rPr lang="fr-FR" dirty="0" smtClean="0">
                <a:sym typeface="Symbol" panose="05050102010706020507" pitchFamily="18" charset="2"/>
              </a:rPr>
              <a:t> 3,9</a:t>
            </a:r>
          </a:p>
          <a:p>
            <a:r>
              <a:rPr lang="fr-FR" i="1" dirty="0" err="1" smtClean="0"/>
              <a:t>t</a:t>
            </a:r>
            <a:r>
              <a:rPr lang="fr-FR" baseline="-25000" dirty="0" err="1" smtClean="0"/>
              <a:t>B</a:t>
            </a:r>
            <a:r>
              <a:rPr lang="fr-FR" dirty="0" smtClean="0"/>
              <a:t> </a:t>
            </a:r>
            <a:r>
              <a:rPr lang="fr-FR" dirty="0" smtClean="0">
                <a:sym typeface="Symbol" panose="05050102010706020507" pitchFamily="18" charset="2"/>
              </a:rPr>
              <a:t></a:t>
            </a:r>
            <a:r>
              <a:rPr lang="fr-FR" dirty="0" smtClean="0"/>
              <a:t>  0,04 </a:t>
            </a:r>
            <a:r>
              <a:rPr lang="fr-FR" dirty="0" err="1" smtClean="0"/>
              <a:t>exp</a:t>
            </a:r>
            <a:r>
              <a:rPr lang="fr-FR" dirty="0" smtClean="0"/>
              <a:t>(-i 0,06</a:t>
            </a:r>
            <a:r>
              <a:rPr lang="fr-FR" dirty="0" smtClean="0">
                <a:sym typeface="Symbol" panose="05050102010706020507" pitchFamily="18" charset="2"/>
              </a:rPr>
              <a:t>)                        </a:t>
            </a:r>
            <a:r>
              <a:rPr lang="fr-FR" i="1" dirty="0" smtClean="0">
                <a:sym typeface="Symbol" panose="05050102010706020507" pitchFamily="18" charset="2"/>
              </a:rPr>
              <a:t>T</a:t>
            </a:r>
            <a:r>
              <a:rPr lang="fr-FR" baseline="-25000" dirty="0" smtClean="0">
                <a:sym typeface="Symbol" panose="05050102010706020507" pitchFamily="18" charset="2"/>
              </a:rPr>
              <a:t>B </a:t>
            </a:r>
            <a:r>
              <a:rPr lang="fr-FR" dirty="0" smtClean="0">
                <a:sym typeface="Symbol" panose="05050102010706020507" pitchFamily="18" charset="2"/>
              </a:rPr>
              <a:t> </a:t>
            </a:r>
            <a:r>
              <a:rPr lang="fr-FR" dirty="0" smtClean="0"/>
              <a:t>0,0015                 </a:t>
            </a:r>
            <a:r>
              <a:rPr lang="fr-FR" i="1" dirty="0" smtClean="0"/>
              <a:t>k a</a:t>
            </a:r>
            <a:r>
              <a:rPr lang="fr-FR" dirty="0" smtClean="0"/>
              <a:t> </a:t>
            </a:r>
            <a:r>
              <a:rPr lang="fr-FR" dirty="0" smtClean="0">
                <a:sym typeface="Symbol" panose="05050102010706020507" pitchFamily="18" charset="2"/>
              </a:rPr>
              <a:t></a:t>
            </a:r>
            <a:r>
              <a:rPr lang="fr-FR" dirty="0" smtClean="0"/>
              <a:t> 9,4</a:t>
            </a:r>
            <a:endParaRPr lang="fr-FR" sz="2400" baseline="30000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821" y="1931744"/>
            <a:ext cx="4290001" cy="4716667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5157198" y="1562412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7030A0"/>
                </a:solidFill>
              </a:rPr>
              <a:t>Densité</a:t>
            </a:r>
            <a:r>
              <a:rPr lang="fr-FR" dirty="0" smtClean="0"/>
              <a:t> et </a:t>
            </a:r>
            <a:r>
              <a:rPr lang="fr-FR" dirty="0" smtClean="0">
                <a:solidFill>
                  <a:srgbClr val="00B050"/>
                </a:solidFill>
              </a:rPr>
              <a:t>courant</a:t>
            </a:r>
            <a:r>
              <a:rPr lang="fr-FR" dirty="0" smtClean="0"/>
              <a:t> de </a:t>
            </a:r>
            <a:r>
              <a:rPr lang="fr-FR" i="1" dirty="0" err="1" smtClean="0"/>
              <a:t>Pbté</a:t>
            </a:r>
            <a:r>
              <a:rPr lang="fr-FR" i="1" dirty="0" smtClean="0"/>
              <a:t>/k</a:t>
            </a:r>
            <a:endParaRPr lang="fr-FR" i="1" dirty="0">
              <a:solidFill>
                <a:srgbClr val="00B050"/>
              </a:solidFill>
            </a:endParaRPr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237" y="2186169"/>
            <a:ext cx="1756961" cy="1481148"/>
          </a:xfrm>
          <a:prstGeom prst="rect">
            <a:avLst/>
          </a:prstGeom>
        </p:spPr>
      </p:pic>
      <p:cxnSp>
        <p:nvCxnSpPr>
          <p:cNvPr id="12" name="Connecteur droit avec flèche 11"/>
          <p:cNvCxnSpPr/>
          <p:nvPr/>
        </p:nvCxnSpPr>
        <p:spPr>
          <a:xfrm flipH="1">
            <a:off x="7524328" y="3717032"/>
            <a:ext cx="515390" cy="2232248"/>
          </a:xfrm>
          <a:prstGeom prst="straightConnector1">
            <a:avLst/>
          </a:prstGeom>
          <a:ln w="31750">
            <a:solidFill>
              <a:schemeClr val="tx2"/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80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Autofit/>
          </a:bodyPr>
          <a:lstStyle/>
          <a:p>
            <a:r>
              <a:rPr lang="fr-FR" sz="3200" dirty="0" smtClean="0"/>
              <a:t>Principe du laser à cascade quantique</a:t>
            </a:r>
            <a:endParaRPr lang="fr-F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1907162" y="2651891"/>
                <a:ext cx="5581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ℏ</m:t>
                      </m:r>
                      <m:r>
                        <a:rPr lang="fr-FR" b="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162" y="2651891"/>
                <a:ext cx="558166" cy="3693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6"/>
          <p:cNvGrpSpPr>
            <a:grpSpLocks noChangeAspect="1"/>
          </p:cNvGrpSpPr>
          <p:nvPr/>
        </p:nvGrpSpPr>
        <p:grpSpPr bwMode="auto">
          <a:xfrm>
            <a:off x="1543806" y="2020888"/>
            <a:ext cx="5169732" cy="3136304"/>
            <a:chOff x="1529" y="1273"/>
            <a:chExt cx="2700" cy="1638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1601" y="1273"/>
              <a:ext cx="2394" cy="1638"/>
            </a:xfrm>
            <a:custGeom>
              <a:avLst/>
              <a:gdLst>
                <a:gd name="T0" fmla="*/ 0 w 2394"/>
                <a:gd name="T1" fmla="*/ 0 h 1638"/>
                <a:gd name="T2" fmla="*/ 126 w 2394"/>
                <a:gd name="T3" fmla="*/ 72 h 1638"/>
                <a:gd name="T4" fmla="*/ 126 w 2394"/>
                <a:gd name="T5" fmla="*/ 612 h 1638"/>
                <a:gd name="T6" fmla="*/ 666 w 2394"/>
                <a:gd name="T7" fmla="*/ 882 h 1638"/>
                <a:gd name="T8" fmla="*/ 666 w 2394"/>
                <a:gd name="T9" fmla="*/ 306 h 1638"/>
                <a:gd name="T10" fmla="*/ 918 w 2394"/>
                <a:gd name="T11" fmla="*/ 450 h 1638"/>
                <a:gd name="T12" fmla="*/ 918 w 2394"/>
                <a:gd name="T13" fmla="*/ 990 h 1638"/>
                <a:gd name="T14" fmla="*/ 1458 w 2394"/>
                <a:gd name="T15" fmla="*/ 1260 h 1638"/>
                <a:gd name="T16" fmla="*/ 1458 w 2394"/>
                <a:gd name="T17" fmla="*/ 702 h 1638"/>
                <a:gd name="T18" fmla="*/ 1728 w 2394"/>
                <a:gd name="T19" fmla="*/ 846 h 1638"/>
                <a:gd name="T20" fmla="*/ 1728 w 2394"/>
                <a:gd name="T21" fmla="*/ 1386 h 1638"/>
                <a:gd name="T22" fmla="*/ 2250 w 2394"/>
                <a:gd name="T23" fmla="*/ 1638 h 1638"/>
                <a:gd name="T24" fmla="*/ 2250 w 2394"/>
                <a:gd name="T25" fmla="*/ 1098 h 1638"/>
                <a:gd name="T26" fmla="*/ 2394 w 2394"/>
                <a:gd name="T27" fmla="*/ 1170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94" h="1638">
                  <a:moveTo>
                    <a:pt x="0" y="0"/>
                  </a:moveTo>
                  <a:lnTo>
                    <a:pt x="126" y="72"/>
                  </a:lnTo>
                  <a:lnTo>
                    <a:pt x="126" y="612"/>
                  </a:lnTo>
                  <a:lnTo>
                    <a:pt x="666" y="882"/>
                  </a:lnTo>
                  <a:lnTo>
                    <a:pt x="666" y="306"/>
                  </a:lnTo>
                  <a:lnTo>
                    <a:pt x="918" y="450"/>
                  </a:lnTo>
                  <a:lnTo>
                    <a:pt x="918" y="990"/>
                  </a:lnTo>
                  <a:lnTo>
                    <a:pt x="1458" y="1260"/>
                  </a:lnTo>
                  <a:lnTo>
                    <a:pt x="1458" y="702"/>
                  </a:lnTo>
                  <a:lnTo>
                    <a:pt x="1728" y="846"/>
                  </a:lnTo>
                  <a:lnTo>
                    <a:pt x="1728" y="1386"/>
                  </a:lnTo>
                  <a:lnTo>
                    <a:pt x="2250" y="1638"/>
                  </a:lnTo>
                  <a:lnTo>
                    <a:pt x="2250" y="1098"/>
                  </a:lnTo>
                  <a:lnTo>
                    <a:pt x="2394" y="117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1619" y="1543"/>
              <a:ext cx="684" cy="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1691" y="1921"/>
              <a:ext cx="1422" cy="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2483" y="2317"/>
              <a:ext cx="1440" cy="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>
              <a:off x="3347" y="2701"/>
              <a:ext cx="666" cy="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2033" y="1663"/>
              <a:ext cx="540" cy="72"/>
            </a:xfrm>
            <a:custGeom>
              <a:avLst/>
              <a:gdLst>
                <a:gd name="T0" fmla="*/ 18 w 540"/>
                <a:gd name="T1" fmla="*/ 36 h 72"/>
                <a:gd name="T2" fmla="*/ 36 w 540"/>
                <a:gd name="T3" fmla="*/ 12 h 72"/>
                <a:gd name="T4" fmla="*/ 42 w 540"/>
                <a:gd name="T5" fmla="*/ 0 h 72"/>
                <a:gd name="T6" fmla="*/ 54 w 540"/>
                <a:gd name="T7" fmla="*/ 18 h 72"/>
                <a:gd name="T8" fmla="*/ 66 w 540"/>
                <a:gd name="T9" fmla="*/ 60 h 72"/>
                <a:gd name="T10" fmla="*/ 78 w 540"/>
                <a:gd name="T11" fmla="*/ 72 h 72"/>
                <a:gd name="T12" fmla="*/ 90 w 540"/>
                <a:gd name="T13" fmla="*/ 60 h 72"/>
                <a:gd name="T14" fmla="*/ 102 w 540"/>
                <a:gd name="T15" fmla="*/ 18 h 72"/>
                <a:gd name="T16" fmla="*/ 114 w 540"/>
                <a:gd name="T17" fmla="*/ 0 h 72"/>
                <a:gd name="T18" fmla="*/ 126 w 540"/>
                <a:gd name="T19" fmla="*/ 18 h 72"/>
                <a:gd name="T20" fmla="*/ 138 w 540"/>
                <a:gd name="T21" fmla="*/ 60 h 72"/>
                <a:gd name="T22" fmla="*/ 150 w 540"/>
                <a:gd name="T23" fmla="*/ 72 h 72"/>
                <a:gd name="T24" fmla="*/ 162 w 540"/>
                <a:gd name="T25" fmla="*/ 60 h 72"/>
                <a:gd name="T26" fmla="*/ 174 w 540"/>
                <a:gd name="T27" fmla="*/ 18 h 72"/>
                <a:gd name="T28" fmla="*/ 186 w 540"/>
                <a:gd name="T29" fmla="*/ 0 h 72"/>
                <a:gd name="T30" fmla="*/ 198 w 540"/>
                <a:gd name="T31" fmla="*/ 18 h 72"/>
                <a:gd name="T32" fmla="*/ 210 w 540"/>
                <a:gd name="T33" fmla="*/ 60 h 72"/>
                <a:gd name="T34" fmla="*/ 222 w 540"/>
                <a:gd name="T35" fmla="*/ 72 h 72"/>
                <a:gd name="T36" fmla="*/ 234 w 540"/>
                <a:gd name="T37" fmla="*/ 60 h 72"/>
                <a:gd name="T38" fmla="*/ 246 w 540"/>
                <a:gd name="T39" fmla="*/ 18 h 72"/>
                <a:gd name="T40" fmla="*/ 258 w 540"/>
                <a:gd name="T41" fmla="*/ 0 h 72"/>
                <a:gd name="T42" fmla="*/ 270 w 540"/>
                <a:gd name="T43" fmla="*/ 18 h 72"/>
                <a:gd name="T44" fmla="*/ 282 w 540"/>
                <a:gd name="T45" fmla="*/ 60 h 72"/>
                <a:gd name="T46" fmla="*/ 294 w 540"/>
                <a:gd name="T47" fmla="*/ 72 h 72"/>
                <a:gd name="T48" fmla="*/ 306 w 540"/>
                <a:gd name="T49" fmla="*/ 60 h 72"/>
                <a:gd name="T50" fmla="*/ 318 w 540"/>
                <a:gd name="T51" fmla="*/ 18 h 72"/>
                <a:gd name="T52" fmla="*/ 330 w 540"/>
                <a:gd name="T53" fmla="*/ 0 h 72"/>
                <a:gd name="T54" fmla="*/ 342 w 540"/>
                <a:gd name="T55" fmla="*/ 18 h 72"/>
                <a:gd name="T56" fmla="*/ 354 w 540"/>
                <a:gd name="T57" fmla="*/ 60 h 72"/>
                <a:gd name="T58" fmla="*/ 366 w 540"/>
                <a:gd name="T59" fmla="*/ 72 h 72"/>
                <a:gd name="T60" fmla="*/ 378 w 540"/>
                <a:gd name="T61" fmla="*/ 60 h 72"/>
                <a:gd name="T62" fmla="*/ 390 w 540"/>
                <a:gd name="T63" fmla="*/ 18 h 72"/>
                <a:gd name="T64" fmla="*/ 402 w 540"/>
                <a:gd name="T65" fmla="*/ 0 h 72"/>
                <a:gd name="T66" fmla="*/ 414 w 540"/>
                <a:gd name="T67" fmla="*/ 18 h 72"/>
                <a:gd name="T68" fmla="*/ 426 w 540"/>
                <a:gd name="T69" fmla="*/ 60 h 72"/>
                <a:gd name="T70" fmla="*/ 438 w 540"/>
                <a:gd name="T71" fmla="*/ 72 h 72"/>
                <a:gd name="T72" fmla="*/ 450 w 540"/>
                <a:gd name="T73" fmla="*/ 60 h 72"/>
                <a:gd name="T74" fmla="*/ 462 w 540"/>
                <a:gd name="T75" fmla="*/ 18 h 72"/>
                <a:gd name="T76" fmla="*/ 474 w 540"/>
                <a:gd name="T77" fmla="*/ 0 h 72"/>
                <a:gd name="T78" fmla="*/ 492 w 540"/>
                <a:gd name="T79" fmla="*/ 12 h 72"/>
                <a:gd name="T80" fmla="*/ 510 w 540"/>
                <a:gd name="T81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40" h="72">
                  <a:moveTo>
                    <a:pt x="0" y="36"/>
                  </a:moveTo>
                  <a:lnTo>
                    <a:pt x="18" y="36"/>
                  </a:lnTo>
                  <a:lnTo>
                    <a:pt x="24" y="30"/>
                  </a:lnTo>
                  <a:lnTo>
                    <a:pt x="36" y="12"/>
                  </a:lnTo>
                  <a:lnTo>
                    <a:pt x="36" y="6"/>
                  </a:lnTo>
                  <a:lnTo>
                    <a:pt x="42" y="0"/>
                  </a:lnTo>
                  <a:lnTo>
                    <a:pt x="48" y="6"/>
                  </a:lnTo>
                  <a:lnTo>
                    <a:pt x="54" y="18"/>
                  </a:lnTo>
                  <a:lnTo>
                    <a:pt x="60" y="36"/>
                  </a:lnTo>
                  <a:lnTo>
                    <a:pt x="66" y="60"/>
                  </a:lnTo>
                  <a:lnTo>
                    <a:pt x="72" y="72"/>
                  </a:lnTo>
                  <a:lnTo>
                    <a:pt x="78" y="72"/>
                  </a:lnTo>
                  <a:lnTo>
                    <a:pt x="84" y="72"/>
                  </a:lnTo>
                  <a:lnTo>
                    <a:pt x="90" y="60"/>
                  </a:lnTo>
                  <a:lnTo>
                    <a:pt x="96" y="36"/>
                  </a:lnTo>
                  <a:lnTo>
                    <a:pt x="102" y="18"/>
                  </a:lnTo>
                  <a:lnTo>
                    <a:pt x="108" y="6"/>
                  </a:lnTo>
                  <a:lnTo>
                    <a:pt x="114" y="0"/>
                  </a:lnTo>
                  <a:lnTo>
                    <a:pt x="120" y="6"/>
                  </a:lnTo>
                  <a:lnTo>
                    <a:pt x="126" y="18"/>
                  </a:lnTo>
                  <a:lnTo>
                    <a:pt x="132" y="36"/>
                  </a:lnTo>
                  <a:lnTo>
                    <a:pt x="138" y="60"/>
                  </a:lnTo>
                  <a:lnTo>
                    <a:pt x="144" y="72"/>
                  </a:lnTo>
                  <a:lnTo>
                    <a:pt x="150" y="72"/>
                  </a:lnTo>
                  <a:lnTo>
                    <a:pt x="156" y="72"/>
                  </a:lnTo>
                  <a:lnTo>
                    <a:pt x="162" y="60"/>
                  </a:lnTo>
                  <a:lnTo>
                    <a:pt x="168" y="36"/>
                  </a:lnTo>
                  <a:lnTo>
                    <a:pt x="174" y="18"/>
                  </a:lnTo>
                  <a:lnTo>
                    <a:pt x="180" y="6"/>
                  </a:lnTo>
                  <a:lnTo>
                    <a:pt x="186" y="0"/>
                  </a:lnTo>
                  <a:lnTo>
                    <a:pt x="192" y="6"/>
                  </a:lnTo>
                  <a:lnTo>
                    <a:pt x="198" y="18"/>
                  </a:lnTo>
                  <a:lnTo>
                    <a:pt x="204" y="36"/>
                  </a:lnTo>
                  <a:lnTo>
                    <a:pt x="210" y="60"/>
                  </a:lnTo>
                  <a:lnTo>
                    <a:pt x="216" y="72"/>
                  </a:lnTo>
                  <a:lnTo>
                    <a:pt x="222" y="72"/>
                  </a:lnTo>
                  <a:lnTo>
                    <a:pt x="228" y="72"/>
                  </a:lnTo>
                  <a:lnTo>
                    <a:pt x="234" y="60"/>
                  </a:lnTo>
                  <a:lnTo>
                    <a:pt x="240" y="36"/>
                  </a:lnTo>
                  <a:lnTo>
                    <a:pt x="246" y="18"/>
                  </a:lnTo>
                  <a:lnTo>
                    <a:pt x="252" y="6"/>
                  </a:lnTo>
                  <a:lnTo>
                    <a:pt x="258" y="0"/>
                  </a:lnTo>
                  <a:lnTo>
                    <a:pt x="264" y="6"/>
                  </a:lnTo>
                  <a:lnTo>
                    <a:pt x="270" y="18"/>
                  </a:lnTo>
                  <a:lnTo>
                    <a:pt x="276" y="36"/>
                  </a:lnTo>
                  <a:lnTo>
                    <a:pt x="282" y="60"/>
                  </a:lnTo>
                  <a:lnTo>
                    <a:pt x="288" y="72"/>
                  </a:lnTo>
                  <a:lnTo>
                    <a:pt x="294" y="72"/>
                  </a:lnTo>
                  <a:lnTo>
                    <a:pt x="300" y="72"/>
                  </a:lnTo>
                  <a:lnTo>
                    <a:pt x="306" y="60"/>
                  </a:lnTo>
                  <a:lnTo>
                    <a:pt x="312" y="36"/>
                  </a:lnTo>
                  <a:lnTo>
                    <a:pt x="318" y="18"/>
                  </a:lnTo>
                  <a:lnTo>
                    <a:pt x="324" y="6"/>
                  </a:lnTo>
                  <a:lnTo>
                    <a:pt x="330" y="0"/>
                  </a:lnTo>
                  <a:lnTo>
                    <a:pt x="336" y="6"/>
                  </a:lnTo>
                  <a:lnTo>
                    <a:pt x="342" y="18"/>
                  </a:lnTo>
                  <a:lnTo>
                    <a:pt x="348" y="36"/>
                  </a:lnTo>
                  <a:lnTo>
                    <a:pt x="354" y="60"/>
                  </a:lnTo>
                  <a:lnTo>
                    <a:pt x="360" y="72"/>
                  </a:lnTo>
                  <a:lnTo>
                    <a:pt x="366" y="72"/>
                  </a:lnTo>
                  <a:lnTo>
                    <a:pt x="372" y="72"/>
                  </a:lnTo>
                  <a:lnTo>
                    <a:pt x="378" y="60"/>
                  </a:lnTo>
                  <a:lnTo>
                    <a:pt x="384" y="36"/>
                  </a:lnTo>
                  <a:lnTo>
                    <a:pt x="390" y="18"/>
                  </a:lnTo>
                  <a:lnTo>
                    <a:pt x="396" y="6"/>
                  </a:lnTo>
                  <a:lnTo>
                    <a:pt x="402" y="0"/>
                  </a:lnTo>
                  <a:lnTo>
                    <a:pt x="408" y="6"/>
                  </a:lnTo>
                  <a:lnTo>
                    <a:pt x="414" y="18"/>
                  </a:lnTo>
                  <a:lnTo>
                    <a:pt x="420" y="36"/>
                  </a:lnTo>
                  <a:lnTo>
                    <a:pt x="426" y="60"/>
                  </a:lnTo>
                  <a:lnTo>
                    <a:pt x="432" y="72"/>
                  </a:lnTo>
                  <a:lnTo>
                    <a:pt x="438" y="72"/>
                  </a:lnTo>
                  <a:lnTo>
                    <a:pt x="444" y="72"/>
                  </a:lnTo>
                  <a:lnTo>
                    <a:pt x="450" y="60"/>
                  </a:lnTo>
                  <a:lnTo>
                    <a:pt x="456" y="36"/>
                  </a:lnTo>
                  <a:lnTo>
                    <a:pt x="462" y="18"/>
                  </a:lnTo>
                  <a:lnTo>
                    <a:pt x="468" y="6"/>
                  </a:lnTo>
                  <a:lnTo>
                    <a:pt x="474" y="0"/>
                  </a:lnTo>
                  <a:lnTo>
                    <a:pt x="486" y="6"/>
                  </a:lnTo>
                  <a:lnTo>
                    <a:pt x="492" y="12"/>
                  </a:lnTo>
                  <a:lnTo>
                    <a:pt x="504" y="30"/>
                  </a:lnTo>
                  <a:lnTo>
                    <a:pt x="510" y="36"/>
                  </a:lnTo>
                  <a:lnTo>
                    <a:pt x="540" y="42"/>
                  </a:lnTo>
                </a:path>
              </a:pathLst>
            </a:custGeom>
            <a:noFill/>
            <a:ln w="19050">
              <a:solidFill>
                <a:srgbClr val="FF33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2567" y="1681"/>
              <a:ext cx="54" cy="36"/>
            </a:xfrm>
            <a:custGeom>
              <a:avLst/>
              <a:gdLst>
                <a:gd name="T0" fmla="*/ 54 w 54"/>
                <a:gd name="T1" fmla="*/ 24 h 36"/>
                <a:gd name="T2" fmla="*/ 0 w 54"/>
                <a:gd name="T3" fmla="*/ 18 h 36"/>
                <a:gd name="T4" fmla="*/ 0 w 54"/>
                <a:gd name="T5" fmla="*/ 0 h 36"/>
                <a:gd name="T6" fmla="*/ 54 w 54"/>
                <a:gd name="T7" fmla="*/ 24 h 36"/>
                <a:gd name="T8" fmla="*/ 0 w 54"/>
                <a:gd name="T9" fmla="*/ 36 h 36"/>
                <a:gd name="T10" fmla="*/ 0 w 54"/>
                <a:gd name="T11" fmla="*/ 18 h 36"/>
                <a:gd name="T12" fmla="*/ 54 w 54"/>
                <a:gd name="T13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36">
                  <a:moveTo>
                    <a:pt x="54" y="24"/>
                  </a:moveTo>
                  <a:lnTo>
                    <a:pt x="0" y="18"/>
                  </a:lnTo>
                  <a:lnTo>
                    <a:pt x="0" y="0"/>
                  </a:lnTo>
                  <a:lnTo>
                    <a:pt x="54" y="24"/>
                  </a:lnTo>
                  <a:lnTo>
                    <a:pt x="0" y="36"/>
                  </a:lnTo>
                  <a:lnTo>
                    <a:pt x="0" y="18"/>
                  </a:lnTo>
                  <a:lnTo>
                    <a:pt x="54" y="24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1805" y="1681"/>
              <a:ext cx="36" cy="0"/>
            </a:xfrm>
            <a:custGeom>
              <a:avLst/>
              <a:gdLst>
                <a:gd name="T0" fmla="*/ 0 w 36"/>
                <a:gd name="T1" fmla="*/ 36 w 36"/>
                <a:gd name="T2" fmla="*/ 0 w 3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6">
                  <a:moveTo>
                    <a:pt x="0" y="0"/>
                  </a:moveTo>
                  <a:lnTo>
                    <a:pt x="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2837" y="2077"/>
              <a:ext cx="546" cy="72"/>
            </a:xfrm>
            <a:custGeom>
              <a:avLst/>
              <a:gdLst>
                <a:gd name="T0" fmla="*/ 18 w 546"/>
                <a:gd name="T1" fmla="*/ 36 h 72"/>
                <a:gd name="T2" fmla="*/ 36 w 546"/>
                <a:gd name="T3" fmla="*/ 12 h 72"/>
                <a:gd name="T4" fmla="*/ 48 w 546"/>
                <a:gd name="T5" fmla="*/ 0 h 72"/>
                <a:gd name="T6" fmla="*/ 60 w 546"/>
                <a:gd name="T7" fmla="*/ 18 h 72"/>
                <a:gd name="T8" fmla="*/ 72 w 546"/>
                <a:gd name="T9" fmla="*/ 60 h 72"/>
                <a:gd name="T10" fmla="*/ 84 w 546"/>
                <a:gd name="T11" fmla="*/ 72 h 72"/>
                <a:gd name="T12" fmla="*/ 96 w 546"/>
                <a:gd name="T13" fmla="*/ 60 h 72"/>
                <a:gd name="T14" fmla="*/ 108 w 546"/>
                <a:gd name="T15" fmla="*/ 18 h 72"/>
                <a:gd name="T16" fmla="*/ 120 w 546"/>
                <a:gd name="T17" fmla="*/ 0 h 72"/>
                <a:gd name="T18" fmla="*/ 132 w 546"/>
                <a:gd name="T19" fmla="*/ 18 h 72"/>
                <a:gd name="T20" fmla="*/ 144 w 546"/>
                <a:gd name="T21" fmla="*/ 60 h 72"/>
                <a:gd name="T22" fmla="*/ 156 w 546"/>
                <a:gd name="T23" fmla="*/ 72 h 72"/>
                <a:gd name="T24" fmla="*/ 168 w 546"/>
                <a:gd name="T25" fmla="*/ 60 h 72"/>
                <a:gd name="T26" fmla="*/ 180 w 546"/>
                <a:gd name="T27" fmla="*/ 18 h 72"/>
                <a:gd name="T28" fmla="*/ 192 w 546"/>
                <a:gd name="T29" fmla="*/ 0 h 72"/>
                <a:gd name="T30" fmla="*/ 204 w 546"/>
                <a:gd name="T31" fmla="*/ 18 h 72"/>
                <a:gd name="T32" fmla="*/ 216 w 546"/>
                <a:gd name="T33" fmla="*/ 60 h 72"/>
                <a:gd name="T34" fmla="*/ 228 w 546"/>
                <a:gd name="T35" fmla="*/ 72 h 72"/>
                <a:gd name="T36" fmla="*/ 240 w 546"/>
                <a:gd name="T37" fmla="*/ 60 h 72"/>
                <a:gd name="T38" fmla="*/ 252 w 546"/>
                <a:gd name="T39" fmla="*/ 18 h 72"/>
                <a:gd name="T40" fmla="*/ 264 w 546"/>
                <a:gd name="T41" fmla="*/ 0 h 72"/>
                <a:gd name="T42" fmla="*/ 276 w 546"/>
                <a:gd name="T43" fmla="*/ 18 h 72"/>
                <a:gd name="T44" fmla="*/ 288 w 546"/>
                <a:gd name="T45" fmla="*/ 60 h 72"/>
                <a:gd name="T46" fmla="*/ 300 w 546"/>
                <a:gd name="T47" fmla="*/ 72 h 72"/>
                <a:gd name="T48" fmla="*/ 312 w 546"/>
                <a:gd name="T49" fmla="*/ 60 h 72"/>
                <a:gd name="T50" fmla="*/ 324 w 546"/>
                <a:gd name="T51" fmla="*/ 18 h 72"/>
                <a:gd name="T52" fmla="*/ 336 w 546"/>
                <a:gd name="T53" fmla="*/ 0 h 72"/>
                <a:gd name="T54" fmla="*/ 348 w 546"/>
                <a:gd name="T55" fmla="*/ 18 h 72"/>
                <a:gd name="T56" fmla="*/ 360 w 546"/>
                <a:gd name="T57" fmla="*/ 60 h 72"/>
                <a:gd name="T58" fmla="*/ 372 w 546"/>
                <a:gd name="T59" fmla="*/ 72 h 72"/>
                <a:gd name="T60" fmla="*/ 384 w 546"/>
                <a:gd name="T61" fmla="*/ 60 h 72"/>
                <a:gd name="T62" fmla="*/ 396 w 546"/>
                <a:gd name="T63" fmla="*/ 18 h 72"/>
                <a:gd name="T64" fmla="*/ 408 w 546"/>
                <a:gd name="T65" fmla="*/ 0 h 72"/>
                <a:gd name="T66" fmla="*/ 420 w 546"/>
                <a:gd name="T67" fmla="*/ 18 h 72"/>
                <a:gd name="T68" fmla="*/ 432 w 546"/>
                <a:gd name="T69" fmla="*/ 60 h 72"/>
                <a:gd name="T70" fmla="*/ 444 w 546"/>
                <a:gd name="T71" fmla="*/ 72 h 72"/>
                <a:gd name="T72" fmla="*/ 456 w 546"/>
                <a:gd name="T73" fmla="*/ 60 h 72"/>
                <a:gd name="T74" fmla="*/ 468 w 546"/>
                <a:gd name="T75" fmla="*/ 18 h 72"/>
                <a:gd name="T76" fmla="*/ 480 w 546"/>
                <a:gd name="T77" fmla="*/ 0 h 72"/>
                <a:gd name="T78" fmla="*/ 492 w 546"/>
                <a:gd name="T79" fmla="*/ 12 h 72"/>
                <a:gd name="T80" fmla="*/ 516 w 546"/>
                <a:gd name="T81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46" h="72">
                  <a:moveTo>
                    <a:pt x="0" y="36"/>
                  </a:moveTo>
                  <a:lnTo>
                    <a:pt x="18" y="36"/>
                  </a:lnTo>
                  <a:lnTo>
                    <a:pt x="30" y="30"/>
                  </a:lnTo>
                  <a:lnTo>
                    <a:pt x="36" y="12"/>
                  </a:lnTo>
                  <a:lnTo>
                    <a:pt x="42" y="6"/>
                  </a:lnTo>
                  <a:lnTo>
                    <a:pt x="48" y="0"/>
                  </a:lnTo>
                  <a:lnTo>
                    <a:pt x="54" y="6"/>
                  </a:lnTo>
                  <a:lnTo>
                    <a:pt x="60" y="18"/>
                  </a:lnTo>
                  <a:lnTo>
                    <a:pt x="66" y="36"/>
                  </a:lnTo>
                  <a:lnTo>
                    <a:pt x="72" y="60"/>
                  </a:lnTo>
                  <a:lnTo>
                    <a:pt x="78" y="72"/>
                  </a:lnTo>
                  <a:lnTo>
                    <a:pt x="84" y="72"/>
                  </a:lnTo>
                  <a:lnTo>
                    <a:pt x="90" y="72"/>
                  </a:lnTo>
                  <a:lnTo>
                    <a:pt x="96" y="60"/>
                  </a:lnTo>
                  <a:lnTo>
                    <a:pt x="102" y="36"/>
                  </a:lnTo>
                  <a:lnTo>
                    <a:pt x="108" y="18"/>
                  </a:lnTo>
                  <a:lnTo>
                    <a:pt x="114" y="6"/>
                  </a:lnTo>
                  <a:lnTo>
                    <a:pt x="120" y="0"/>
                  </a:lnTo>
                  <a:lnTo>
                    <a:pt x="126" y="6"/>
                  </a:lnTo>
                  <a:lnTo>
                    <a:pt x="132" y="18"/>
                  </a:lnTo>
                  <a:lnTo>
                    <a:pt x="138" y="36"/>
                  </a:lnTo>
                  <a:lnTo>
                    <a:pt x="144" y="60"/>
                  </a:lnTo>
                  <a:lnTo>
                    <a:pt x="150" y="72"/>
                  </a:lnTo>
                  <a:lnTo>
                    <a:pt x="156" y="72"/>
                  </a:lnTo>
                  <a:lnTo>
                    <a:pt x="162" y="72"/>
                  </a:lnTo>
                  <a:lnTo>
                    <a:pt x="168" y="60"/>
                  </a:lnTo>
                  <a:lnTo>
                    <a:pt x="174" y="36"/>
                  </a:lnTo>
                  <a:lnTo>
                    <a:pt x="180" y="18"/>
                  </a:lnTo>
                  <a:lnTo>
                    <a:pt x="186" y="6"/>
                  </a:lnTo>
                  <a:lnTo>
                    <a:pt x="192" y="0"/>
                  </a:lnTo>
                  <a:lnTo>
                    <a:pt x="198" y="6"/>
                  </a:lnTo>
                  <a:lnTo>
                    <a:pt x="204" y="18"/>
                  </a:lnTo>
                  <a:lnTo>
                    <a:pt x="210" y="36"/>
                  </a:lnTo>
                  <a:lnTo>
                    <a:pt x="216" y="60"/>
                  </a:lnTo>
                  <a:lnTo>
                    <a:pt x="222" y="72"/>
                  </a:lnTo>
                  <a:lnTo>
                    <a:pt x="228" y="72"/>
                  </a:lnTo>
                  <a:lnTo>
                    <a:pt x="234" y="72"/>
                  </a:lnTo>
                  <a:lnTo>
                    <a:pt x="240" y="60"/>
                  </a:lnTo>
                  <a:lnTo>
                    <a:pt x="246" y="36"/>
                  </a:lnTo>
                  <a:lnTo>
                    <a:pt x="252" y="18"/>
                  </a:lnTo>
                  <a:lnTo>
                    <a:pt x="258" y="6"/>
                  </a:lnTo>
                  <a:lnTo>
                    <a:pt x="264" y="0"/>
                  </a:lnTo>
                  <a:lnTo>
                    <a:pt x="270" y="6"/>
                  </a:lnTo>
                  <a:lnTo>
                    <a:pt x="276" y="18"/>
                  </a:lnTo>
                  <a:lnTo>
                    <a:pt x="282" y="36"/>
                  </a:lnTo>
                  <a:lnTo>
                    <a:pt x="288" y="60"/>
                  </a:lnTo>
                  <a:lnTo>
                    <a:pt x="294" y="72"/>
                  </a:lnTo>
                  <a:lnTo>
                    <a:pt x="300" y="72"/>
                  </a:lnTo>
                  <a:lnTo>
                    <a:pt x="306" y="72"/>
                  </a:lnTo>
                  <a:lnTo>
                    <a:pt x="312" y="60"/>
                  </a:lnTo>
                  <a:lnTo>
                    <a:pt x="318" y="36"/>
                  </a:lnTo>
                  <a:lnTo>
                    <a:pt x="324" y="18"/>
                  </a:lnTo>
                  <a:lnTo>
                    <a:pt x="330" y="6"/>
                  </a:lnTo>
                  <a:lnTo>
                    <a:pt x="336" y="0"/>
                  </a:lnTo>
                  <a:lnTo>
                    <a:pt x="342" y="6"/>
                  </a:lnTo>
                  <a:lnTo>
                    <a:pt x="348" y="18"/>
                  </a:lnTo>
                  <a:lnTo>
                    <a:pt x="354" y="36"/>
                  </a:lnTo>
                  <a:lnTo>
                    <a:pt x="360" y="60"/>
                  </a:lnTo>
                  <a:lnTo>
                    <a:pt x="366" y="72"/>
                  </a:lnTo>
                  <a:lnTo>
                    <a:pt x="372" y="72"/>
                  </a:lnTo>
                  <a:lnTo>
                    <a:pt x="378" y="72"/>
                  </a:lnTo>
                  <a:lnTo>
                    <a:pt x="384" y="60"/>
                  </a:lnTo>
                  <a:lnTo>
                    <a:pt x="390" y="36"/>
                  </a:lnTo>
                  <a:lnTo>
                    <a:pt x="396" y="18"/>
                  </a:lnTo>
                  <a:lnTo>
                    <a:pt x="402" y="6"/>
                  </a:lnTo>
                  <a:lnTo>
                    <a:pt x="408" y="0"/>
                  </a:lnTo>
                  <a:lnTo>
                    <a:pt x="414" y="6"/>
                  </a:lnTo>
                  <a:lnTo>
                    <a:pt x="420" y="18"/>
                  </a:lnTo>
                  <a:lnTo>
                    <a:pt x="426" y="36"/>
                  </a:lnTo>
                  <a:lnTo>
                    <a:pt x="432" y="60"/>
                  </a:lnTo>
                  <a:lnTo>
                    <a:pt x="438" y="72"/>
                  </a:lnTo>
                  <a:lnTo>
                    <a:pt x="444" y="72"/>
                  </a:lnTo>
                  <a:lnTo>
                    <a:pt x="450" y="72"/>
                  </a:lnTo>
                  <a:lnTo>
                    <a:pt x="456" y="60"/>
                  </a:lnTo>
                  <a:lnTo>
                    <a:pt x="462" y="36"/>
                  </a:lnTo>
                  <a:lnTo>
                    <a:pt x="468" y="18"/>
                  </a:lnTo>
                  <a:lnTo>
                    <a:pt x="474" y="6"/>
                  </a:lnTo>
                  <a:lnTo>
                    <a:pt x="480" y="0"/>
                  </a:lnTo>
                  <a:lnTo>
                    <a:pt x="486" y="6"/>
                  </a:lnTo>
                  <a:lnTo>
                    <a:pt x="492" y="12"/>
                  </a:lnTo>
                  <a:lnTo>
                    <a:pt x="504" y="30"/>
                  </a:lnTo>
                  <a:lnTo>
                    <a:pt x="516" y="36"/>
                  </a:lnTo>
                  <a:lnTo>
                    <a:pt x="546" y="42"/>
                  </a:lnTo>
                </a:path>
              </a:pathLst>
            </a:custGeom>
            <a:noFill/>
            <a:ln w="19050">
              <a:solidFill>
                <a:srgbClr val="FF33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377" y="2095"/>
              <a:ext cx="54" cy="36"/>
            </a:xfrm>
            <a:custGeom>
              <a:avLst/>
              <a:gdLst>
                <a:gd name="T0" fmla="*/ 54 w 54"/>
                <a:gd name="T1" fmla="*/ 24 h 36"/>
                <a:gd name="T2" fmla="*/ 0 w 54"/>
                <a:gd name="T3" fmla="*/ 18 h 36"/>
                <a:gd name="T4" fmla="*/ 0 w 54"/>
                <a:gd name="T5" fmla="*/ 0 h 36"/>
                <a:gd name="T6" fmla="*/ 54 w 54"/>
                <a:gd name="T7" fmla="*/ 24 h 36"/>
                <a:gd name="T8" fmla="*/ 0 w 54"/>
                <a:gd name="T9" fmla="*/ 36 h 36"/>
                <a:gd name="T10" fmla="*/ 0 w 54"/>
                <a:gd name="T11" fmla="*/ 18 h 36"/>
                <a:gd name="T12" fmla="*/ 54 w 54"/>
                <a:gd name="T13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36">
                  <a:moveTo>
                    <a:pt x="54" y="24"/>
                  </a:moveTo>
                  <a:lnTo>
                    <a:pt x="0" y="18"/>
                  </a:lnTo>
                  <a:lnTo>
                    <a:pt x="0" y="0"/>
                  </a:lnTo>
                  <a:lnTo>
                    <a:pt x="54" y="24"/>
                  </a:lnTo>
                  <a:lnTo>
                    <a:pt x="0" y="36"/>
                  </a:lnTo>
                  <a:lnTo>
                    <a:pt x="0" y="18"/>
                  </a:lnTo>
                  <a:lnTo>
                    <a:pt x="54" y="24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3623" y="2455"/>
              <a:ext cx="546" cy="72"/>
            </a:xfrm>
            <a:custGeom>
              <a:avLst/>
              <a:gdLst>
                <a:gd name="T0" fmla="*/ 18 w 546"/>
                <a:gd name="T1" fmla="*/ 36 h 72"/>
                <a:gd name="T2" fmla="*/ 36 w 546"/>
                <a:gd name="T3" fmla="*/ 12 h 72"/>
                <a:gd name="T4" fmla="*/ 48 w 546"/>
                <a:gd name="T5" fmla="*/ 0 h 72"/>
                <a:gd name="T6" fmla="*/ 60 w 546"/>
                <a:gd name="T7" fmla="*/ 18 h 72"/>
                <a:gd name="T8" fmla="*/ 72 w 546"/>
                <a:gd name="T9" fmla="*/ 60 h 72"/>
                <a:gd name="T10" fmla="*/ 84 w 546"/>
                <a:gd name="T11" fmla="*/ 72 h 72"/>
                <a:gd name="T12" fmla="*/ 96 w 546"/>
                <a:gd name="T13" fmla="*/ 60 h 72"/>
                <a:gd name="T14" fmla="*/ 108 w 546"/>
                <a:gd name="T15" fmla="*/ 18 h 72"/>
                <a:gd name="T16" fmla="*/ 120 w 546"/>
                <a:gd name="T17" fmla="*/ 0 h 72"/>
                <a:gd name="T18" fmla="*/ 132 w 546"/>
                <a:gd name="T19" fmla="*/ 18 h 72"/>
                <a:gd name="T20" fmla="*/ 144 w 546"/>
                <a:gd name="T21" fmla="*/ 60 h 72"/>
                <a:gd name="T22" fmla="*/ 156 w 546"/>
                <a:gd name="T23" fmla="*/ 72 h 72"/>
                <a:gd name="T24" fmla="*/ 168 w 546"/>
                <a:gd name="T25" fmla="*/ 60 h 72"/>
                <a:gd name="T26" fmla="*/ 180 w 546"/>
                <a:gd name="T27" fmla="*/ 18 h 72"/>
                <a:gd name="T28" fmla="*/ 192 w 546"/>
                <a:gd name="T29" fmla="*/ 0 h 72"/>
                <a:gd name="T30" fmla="*/ 204 w 546"/>
                <a:gd name="T31" fmla="*/ 18 h 72"/>
                <a:gd name="T32" fmla="*/ 216 w 546"/>
                <a:gd name="T33" fmla="*/ 60 h 72"/>
                <a:gd name="T34" fmla="*/ 228 w 546"/>
                <a:gd name="T35" fmla="*/ 72 h 72"/>
                <a:gd name="T36" fmla="*/ 240 w 546"/>
                <a:gd name="T37" fmla="*/ 60 h 72"/>
                <a:gd name="T38" fmla="*/ 252 w 546"/>
                <a:gd name="T39" fmla="*/ 18 h 72"/>
                <a:gd name="T40" fmla="*/ 264 w 546"/>
                <a:gd name="T41" fmla="*/ 0 h 72"/>
                <a:gd name="T42" fmla="*/ 276 w 546"/>
                <a:gd name="T43" fmla="*/ 18 h 72"/>
                <a:gd name="T44" fmla="*/ 288 w 546"/>
                <a:gd name="T45" fmla="*/ 60 h 72"/>
                <a:gd name="T46" fmla="*/ 300 w 546"/>
                <a:gd name="T47" fmla="*/ 72 h 72"/>
                <a:gd name="T48" fmla="*/ 312 w 546"/>
                <a:gd name="T49" fmla="*/ 60 h 72"/>
                <a:gd name="T50" fmla="*/ 324 w 546"/>
                <a:gd name="T51" fmla="*/ 18 h 72"/>
                <a:gd name="T52" fmla="*/ 336 w 546"/>
                <a:gd name="T53" fmla="*/ 0 h 72"/>
                <a:gd name="T54" fmla="*/ 348 w 546"/>
                <a:gd name="T55" fmla="*/ 18 h 72"/>
                <a:gd name="T56" fmla="*/ 360 w 546"/>
                <a:gd name="T57" fmla="*/ 60 h 72"/>
                <a:gd name="T58" fmla="*/ 372 w 546"/>
                <a:gd name="T59" fmla="*/ 72 h 72"/>
                <a:gd name="T60" fmla="*/ 384 w 546"/>
                <a:gd name="T61" fmla="*/ 60 h 72"/>
                <a:gd name="T62" fmla="*/ 396 w 546"/>
                <a:gd name="T63" fmla="*/ 18 h 72"/>
                <a:gd name="T64" fmla="*/ 408 w 546"/>
                <a:gd name="T65" fmla="*/ 0 h 72"/>
                <a:gd name="T66" fmla="*/ 420 w 546"/>
                <a:gd name="T67" fmla="*/ 18 h 72"/>
                <a:gd name="T68" fmla="*/ 432 w 546"/>
                <a:gd name="T69" fmla="*/ 60 h 72"/>
                <a:gd name="T70" fmla="*/ 444 w 546"/>
                <a:gd name="T71" fmla="*/ 72 h 72"/>
                <a:gd name="T72" fmla="*/ 456 w 546"/>
                <a:gd name="T73" fmla="*/ 60 h 72"/>
                <a:gd name="T74" fmla="*/ 468 w 546"/>
                <a:gd name="T75" fmla="*/ 18 h 72"/>
                <a:gd name="T76" fmla="*/ 480 w 546"/>
                <a:gd name="T77" fmla="*/ 0 h 72"/>
                <a:gd name="T78" fmla="*/ 492 w 546"/>
                <a:gd name="T79" fmla="*/ 12 h 72"/>
                <a:gd name="T80" fmla="*/ 516 w 546"/>
                <a:gd name="T81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46" h="72">
                  <a:moveTo>
                    <a:pt x="0" y="36"/>
                  </a:moveTo>
                  <a:lnTo>
                    <a:pt x="18" y="36"/>
                  </a:lnTo>
                  <a:lnTo>
                    <a:pt x="30" y="30"/>
                  </a:lnTo>
                  <a:lnTo>
                    <a:pt x="36" y="12"/>
                  </a:lnTo>
                  <a:lnTo>
                    <a:pt x="42" y="6"/>
                  </a:lnTo>
                  <a:lnTo>
                    <a:pt x="48" y="0"/>
                  </a:lnTo>
                  <a:lnTo>
                    <a:pt x="54" y="6"/>
                  </a:lnTo>
                  <a:lnTo>
                    <a:pt x="60" y="18"/>
                  </a:lnTo>
                  <a:lnTo>
                    <a:pt x="66" y="36"/>
                  </a:lnTo>
                  <a:lnTo>
                    <a:pt x="72" y="60"/>
                  </a:lnTo>
                  <a:lnTo>
                    <a:pt x="78" y="72"/>
                  </a:lnTo>
                  <a:lnTo>
                    <a:pt x="84" y="72"/>
                  </a:lnTo>
                  <a:lnTo>
                    <a:pt x="90" y="72"/>
                  </a:lnTo>
                  <a:lnTo>
                    <a:pt x="96" y="60"/>
                  </a:lnTo>
                  <a:lnTo>
                    <a:pt x="102" y="36"/>
                  </a:lnTo>
                  <a:lnTo>
                    <a:pt x="108" y="18"/>
                  </a:lnTo>
                  <a:lnTo>
                    <a:pt x="114" y="6"/>
                  </a:lnTo>
                  <a:lnTo>
                    <a:pt x="120" y="0"/>
                  </a:lnTo>
                  <a:lnTo>
                    <a:pt x="126" y="6"/>
                  </a:lnTo>
                  <a:lnTo>
                    <a:pt x="132" y="18"/>
                  </a:lnTo>
                  <a:lnTo>
                    <a:pt x="138" y="36"/>
                  </a:lnTo>
                  <a:lnTo>
                    <a:pt x="144" y="60"/>
                  </a:lnTo>
                  <a:lnTo>
                    <a:pt x="150" y="72"/>
                  </a:lnTo>
                  <a:lnTo>
                    <a:pt x="156" y="72"/>
                  </a:lnTo>
                  <a:lnTo>
                    <a:pt x="162" y="72"/>
                  </a:lnTo>
                  <a:lnTo>
                    <a:pt x="168" y="60"/>
                  </a:lnTo>
                  <a:lnTo>
                    <a:pt x="174" y="36"/>
                  </a:lnTo>
                  <a:lnTo>
                    <a:pt x="180" y="18"/>
                  </a:lnTo>
                  <a:lnTo>
                    <a:pt x="186" y="6"/>
                  </a:lnTo>
                  <a:lnTo>
                    <a:pt x="192" y="0"/>
                  </a:lnTo>
                  <a:lnTo>
                    <a:pt x="198" y="6"/>
                  </a:lnTo>
                  <a:lnTo>
                    <a:pt x="204" y="18"/>
                  </a:lnTo>
                  <a:lnTo>
                    <a:pt x="210" y="36"/>
                  </a:lnTo>
                  <a:lnTo>
                    <a:pt x="216" y="60"/>
                  </a:lnTo>
                  <a:lnTo>
                    <a:pt x="222" y="72"/>
                  </a:lnTo>
                  <a:lnTo>
                    <a:pt x="228" y="72"/>
                  </a:lnTo>
                  <a:lnTo>
                    <a:pt x="234" y="72"/>
                  </a:lnTo>
                  <a:lnTo>
                    <a:pt x="240" y="60"/>
                  </a:lnTo>
                  <a:lnTo>
                    <a:pt x="246" y="36"/>
                  </a:lnTo>
                  <a:lnTo>
                    <a:pt x="252" y="18"/>
                  </a:lnTo>
                  <a:lnTo>
                    <a:pt x="258" y="6"/>
                  </a:lnTo>
                  <a:lnTo>
                    <a:pt x="264" y="0"/>
                  </a:lnTo>
                  <a:lnTo>
                    <a:pt x="270" y="6"/>
                  </a:lnTo>
                  <a:lnTo>
                    <a:pt x="276" y="18"/>
                  </a:lnTo>
                  <a:lnTo>
                    <a:pt x="282" y="36"/>
                  </a:lnTo>
                  <a:lnTo>
                    <a:pt x="288" y="60"/>
                  </a:lnTo>
                  <a:lnTo>
                    <a:pt x="294" y="72"/>
                  </a:lnTo>
                  <a:lnTo>
                    <a:pt x="300" y="72"/>
                  </a:lnTo>
                  <a:lnTo>
                    <a:pt x="306" y="72"/>
                  </a:lnTo>
                  <a:lnTo>
                    <a:pt x="312" y="60"/>
                  </a:lnTo>
                  <a:lnTo>
                    <a:pt x="318" y="36"/>
                  </a:lnTo>
                  <a:lnTo>
                    <a:pt x="324" y="18"/>
                  </a:lnTo>
                  <a:lnTo>
                    <a:pt x="330" y="6"/>
                  </a:lnTo>
                  <a:lnTo>
                    <a:pt x="336" y="0"/>
                  </a:lnTo>
                  <a:lnTo>
                    <a:pt x="342" y="6"/>
                  </a:lnTo>
                  <a:lnTo>
                    <a:pt x="348" y="18"/>
                  </a:lnTo>
                  <a:lnTo>
                    <a:pt x="354" y="36"/>
                  </a:lnTo>
                  <a:lnTo>
                    <a:pt x="360" y="60"/>
                  </a:lnTo>
                  <a:lnTo>
                    <a:pt x="366" y="72"/>
                  </a:lnTo>
                  <a:lnTo>
                    <a:pt x="372" y="72"/>
                  </a:lnTo>
                  <a:lnTo>
                    <a:pt x="378" y="72"/>
                  </a:lnTo>
                  <a:lnTo>
                    <a:pt x="384" y="60"/>
                  </a:lnTo>
                  <a:lnTo>
                    <a:pt x="390" y="36"/>
                  </a:lnTo>
                  <a:lnTo>
                    <a:pt x="396" y="18"/>
                  </a:lnTo>
                  <a:lnTo>
                    <a:pt x="402" y="6"/>
                  </a:lnTo>
                  <a:lnTo>
                    <a:pt x="408" y="0"/>
                  </a:lnTo>
                  <a:lnTo>
                    <a:pt x="414" y="6"/>
                  </a:lnTo>
                  <a:lnTo>
                    <a:pt x="420" y="18"/>
                  </a:lnTo>
                  <a:lnTo>
                    <a:pt x="426" y="36"/>
                  </a:lnTo>
                  <a:lnTo>
                    <a:pt x="432" y="60"/>
                  </a:lnTo>
                  <a:lnTo>
                    <a:pt x="438" y="72"/>
                  </a:lnTo>
                  <a:lnTo>
                    <a:pt x="444" y="72"/>
                  </a:lnTo>
                  <a:lnTo>
                    <a:pt x="450" y="72"/>
                  </a:lnTo>
                  <a:lnTo>
                    <a:pt x="456" y="60"/>
                  </a:lnTo>
                  <a:lnTo>
                    <a:pt x="462" y="36"/>
                  </a:lnTo>
                  <a:lnTo>
                    <a:pt x="468" y="18"/>
                  </a:lnTo>
                  <a:lnTo>
                    <a:pt x="474" y="6"/>
                  </a:lnTo>
                  <a:lnTo>
                    <a:pt x="480" y="0"/>
                  </a:lnTo>
                  <a:lnTo>
                    <a:pt x="486" y="6"/>
                  </a:lnTo>
                  <a:lnTo>
                    <a:pt x="492" y="12"/>
                  </a:lnTo>
                  <a:lnTo>
                    <a:pt x="504" y="30"/>
                  </a:lnTo>
                  <a:lnTo>
                    <a:pt x="516" y="36"/>
                  </a:lnTo>
                  <a:lnTo>
                    <a:pt x="546" y="42"/>
                  </a:lnTo>
                </a:path>
              </a:pathLst>
            </a:custGeom>
            <a:noFill/>
            <a:ln w="19050">
              <a:solidFill>
                <a:srgbClr val="FF33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4163" y="2473"/>
              <a:ext cx="54" cy="36"/>
            </a:xfrm>
            <a:custGeom>
              <a:avLst/>
              <a:gdLst>
                <a:gd name="T0" fmla="*/ 54 w 54"/>
                <a:gd name="T1" fmla="*/ 24 h 36"/>
                <a:gd name="T2" fmla="*/ 0 w 54"/>
                <a:gd name="T3" fmla="*/ 18 h 36"/>
                <a:gd name="T4" fmla="*/ 0 w 54"/>
                <a:gd name="T5" fmla="*/ 0 h 36"/>
                <a:gd name="T6" fmla="*/ 54 w 54"/>
                <a:gd name="T7" fmla="*/ 24 h 36"/>
                <a:gd name="T8" fmla="*/ 0 w 54"/>
                <a:gd name="T9" fmla="*/ 36 h 36"/>
                <a:gd name="T10" fmla="*/ 0 w 54"/>
                <a:gd name="T11" fmla="*/ 18 h 36"/>
                <a:gd name="T12" fmla="*/ 54 w 54"/>
                <a:gd name="T13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36">
                  <a:moveTo>
                    <a:pt x="54" y="24"/>
                  </a:moveTo>
                  <a:lnTo>
                    <a:pt x="0" y="18"/>
                  </a:lnTo>
                  <a:lnTo>
                    <a:pt x="0" y="0"/>
                  </a:lnTo>
                  <a:lnTo>
                    <a:pt x="54" y="24"/>
                  </a:lnTo>
                  <a:lnTo>
                    <a:pt x="0" y="36"/>
                  </a:lnTo>
                  <a:lnTo>
                    <a:pt x="0" y="18"/>
                  </a:lnTo>
                  <a:lnTo>
                    <a:pt x="54" y="24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1997" y="1543"/>
              <a:ext cx="0" cy="306"/>
            </a:xfrm>
            <a:custGeom>
              <a:avLst/>
              <a:gdLst>
                <a:gd name="T0" fmla="*/ 0 h 306"/>
                <a:gd name="T1" fmla="*/ 306 h 306"/>
                <a:gd name="T2" fmla="*/ 0 h 30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06">
                  <a:moveTo>
                    <a:pt x="0" y="0"/>
                  </a:moveTo>
                  <a:lnTo>
                    <a:pt x="0" y="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Line 23"/>
            <p:cNvSpPr>
              <a:spLocks noChangeShapeType="1"/>
            </p:cNvSpPr>
            <p:nvPr/>
          </p:nvSpPr>
          <p:spPr bwMode="auto">
            <a:xfrm>
              <a:off x="1997" y="1543"/>
              <a:ext cx="0" cy="306"/>
            </a:xfrm>
            <a:prstGeom prst="line">
              <a:avLst/>
            </a:prstGeom>
            <a:noFill/>
            <a:ln w="9525">
              <a:solidFill>
                <a:srgbClr val="FF0A14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1973" y="1837"/>
              <a:ext cx="48" cy="84"/>
            </a:xfrm>
            <a:custGeom>
              <a:avLst/>
              <a:gdLst>
                <a:gd name="T0" fmla="*/ 24 w 48"/>
                <a:gd name="T1" fmla="*/ 84 h 84"/>
                <a:gd name="T2" fmla="*/ 24 w 48"/>
                <a:gd name="T3" fmla="*/ 12 h 84"/>
                <a:gd name="T4" fmla="*/ 48 w 48"/>
                <a:gd name="T5" fmla="*/ 0 h 84"/>
                <a:gd name="T6" fmla="*/ 24 w 48"/>
                <a:gd name="T7" fmla="*/ 84 h 84"/>
                <a:gd name="T8" fmla="*/ 0 w 48"/>
                <a:gd name="T9" fmla="*/ 0 h 84"/>
                <a:gd name="T10" fmla="*/ 24 w 48"/>
                <a:gd name="T11" fmla="*/ 12 h 84"/>
                <a:gd name="T12" fmla="*/ 24 w 48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84">
                  <a:moveTo>
                    <a:pt x="24" y="84"/>
                  </a:moveTo>
                  <a:lnTo>
                    <a:pt x="24" y="12"/>
                  </a:lnTo>
                  <a:lnTo>
                    <a:pt x="48" y="0"/>
                  </a:lnTo>
                  <a:lnTo>
                    <a:pt x="24" y="84"/>
                  </a:lnTo>
                  <a:lnTo>
                    <a:pt x="0" y="0"/>
                  </a:lnTo>
                  <a:lnTo>
                    <a:pt x="24" y="12"/>
                  </a:lnTo>
                  <a:lnTo>
                    <a:pt x="24" y="84"/>
                  </a:lnTo>
                  <a:close/>
                </a:path>
              </a:pathLst>
            </a:custGeom>
            <a:solidFill>
              <a:srgbClr val="FF0A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1997" y="1543"/>
              <a:ext cx="0" cy="306"/>
            </a:xfrm>
            <a:custGeom>
              <a:avLst/>
              <a:gdLst>
                <a:gd name="T0" fmla="*/ 0 h 306"/>
                <a:gd name="T1" fmla="*/ 306 h 306"/>
                <a:gd name="T2" fmla="*/ 0 h 30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06">
                  <a:moveTo>
                    <a:pt x="0" y="0"/>
                  </a:moveTo>
                  <a:lnTo>
                    <a:pt x="0" y="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Line 26"/>
            <p:cNvSpPr>
              <a:spLocks noChangeShapeType="1"/>
            </p:cNvSpPr>
            <p:nvPr/>
          </p:nvSpPr>
          <p:spPr bwMode="auto">
            <a:xfrm>
              <a:off x="1997" y="1543"/>
              <a:ext cx="0" cy="306"/>
            </a:xfrm>
            <a:prstGeom prst="line">
              <a:avLst/>
            </a:prstGeom>
            <a:noFill/>
            <a:ln w="19050">
              <a:solidFill>
                <a:srgbClr val="FF0A1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973" y="1837"/>
              <a:ext cx="48" cy="84"/>
            </a:xfrm>
            <a:custGeom>
              <a:avLst/>
              <a:gdLst>
                <a:gd name="T0" fmla="*/ 24 w 48"/>
                <a:gd name="T1" fmla="*/ 84 h 84"/>
                <a:gd name="T2" fmla="*/ 24 w 48"/>
                <a:gd name="T3" fmla="*/ 12 h 84"/>
                <a:gd name="T4" fmla="*/ 48 w 48"/>
                <a:gd name="T5" fmla="*/ 0 h 84"/>
                <a:gd name="T6" fmla="*/ 24 w 48"/>
                <a:gd name="T7" fmla="*/ 84 h 84"/>
                <a:gd name="T8" fmla="*/ 0 w 48"/>
                <a:gd name="T9" fmla="*/ 0 h 84"/>
                <a:gd name="T10" fmla="*/ 24 w 48"/>
                <a:gd name="T11" fmla="*/ 12 h 84"/>
                <a:gd name="T12" fmla="*/ 24 w 48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84">
                  <a:moveTo>
                    <a:pt x="24" y="84"/>
                  </a:moveTo>
                  <a:lnTo>
                    <a:pt x="24" y="12"/>
                  </a:lnTo>
                  <a:lnTo>
                    <a:pt x="48" y="0"/>
                  </a:lnTo>
                  <a:lnTo>
                    <a:pt x="24" y="84"/>
                  </a:lnTo>
                  <a:lnTo>
                    <a:pt x="0" y="0"/>
                  </a:lnTo>
                  <a:lnTo>
                    <a:pt x="24" y="12"/>
                  </a:lnTo>
                  <a:lnTo>
                    <a:pt x="24" y="84"/>
                  </a:lnTo>
                  <a:close/>
                </a:path>
              </a:pathLst>
            </a:custGeom>
            <a:solidFill>
              <a:srgbClr val="FF0A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3599" y="2323"/>
              <a:ext cx="0" cy="306"/>
            </a:xfrm>
            <a:custGeom>
              <a:avLst/>
              <a:gdLst>
                <a:gd name="T0" fmla="*/ 0 h 306"/>
                <a:gd name="T1" fmla="*/ 306 h 306"/>
                <a:gd name="T2" fmla="*/ 0 h 30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06">
                  <a:moveTo>
                    <a:pt x="0" y="0"/>
                  </a:moveTo>
                  <a:lnTo>
                    <a:pt x="0" y="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Line 29"/>
            <p:cNvSpPr>
              <a:spLocks noChangeShapeType="1"/>
            </p:cNvSpPr>
            <p:nvPr/>
          </p:nvSpPr>
          <p:spPr bwMode="auto">
            <a:xfrm>
              <a:off x="3599" y="2323"/>
              <a:ext cx="0" cy="306"/>
            </a:xfrm>
            <a:prstGeom prst="line">
              <a:avLst/>
            </a:prstGeom>
            <a:noFill/>
            <a:ln w="19050">
              <a:solidFill>
                <a:srgbClr val="FF0A1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3575" y="2617"/>
              <a:ext cx="48" cy="84"/>
            </a:xfrm>
            <a:custGeom>
              <a:avLst/>
              <a:gdLst>
                <a:gd name="T0" fmla="*/ 24 w 48"/>
                <a:gd name="T1" fmla="*/ 84 h 84"/>
                <a:gd name="T2" fmla="*/ 24 w 48"/>
                <a:gd name="T3" fmla="*/ 12 h 84"/>
                <a:gd name="T4" fmla="*/ 48 w 48"/>
                <a:gd name="T5" fmla="*/ 0 h 84"/>
                <a:gd name="T6" fmla="*/ 24 w 48"/>
                <a:gd name="T7" fmla="*/ 84 h 84"/>
                <a:gd name="T8" fmla="*/ 0 w 48"/>
                <a:gd name="T9" fmla="*/ 0 h 84"/>
                <a:gd name="T10" fmla="*/ 24 w 48"/>
                <a:gd name="T11" fmla="*/ 12 h 84"/>
                <a:gd name="T12" fmla="*/ 24 w 48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84">
                  <a:moveTo>
                    <a:pt x="24" y="84"/>
                  </a:moveTo>
                  <a:lnTo>
                    <a:pt x="24" y="12"/>
                  </a:lnTo>
                  <a:lnTo>
                    <a:pt x="48" y="0"/>
                  </a:lnTo>
                  <a:lnTo>
                    <a:pt x="24" y="84"/>
                  </a:lnTo>
                  <a:lnTo>
                    <a:pt x="0" y="0"/>
                  </a:lnTo>
                  <a:lnTo>
                    <a:pt x="24" y="12"/>
                  </a:lnTo>
                  <a:lnTo>
                    <a:pt x="24" y="84"/>
                  </a:lnTo>
                  <a:close/>
                </a:path>
              </a:pathLst>
            </a:custGeom>
            <a:solidFill>
              <a:srgbClr val="FF0A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20" name="Freeform 31"/>
            <p:cNvSpPr>
              <a:spLocks/>
            </p:cNvSpPr>
            <p:nvPr/>
          </p:nvSpPr>
          <p:spPr bwMode="auto">
            <a:xfrm>
              <a:off x="2789" y="1927"/>
              <a:ext cx="0" cy="306"/>
            </a:xfrm>
            <a:custGeom>
              <a:avLst/>
              <a:gdLst>
                <a:gd name="T0" fmla="*/ 0 h 306"/>
                <a:gd name="T1" fmla="*/ 306 h 306"/>
                <a:gd name="T2" fmla="*/ 0 h 30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06">
                  <a:moveTo>
                    <a:pt x="0" y="0"/>
                  </a:moveTo>
                  <a:lnTo>
                    <a:pt x="0" y="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21" name="Line 32"/>
            <p:cNvSpPr>
              <a:spLocks noChangeShapeType="1"/>
            </p:cNvSpPr>
            <p:nvPr/>
          </p:nvSpPr>
          <p:spPr bwMode="auto">
            <a:xfrm>
              <a:off x="2789" y="1927"/>
              <a:ext cx="0" cy="306"/>
            </a:xfrm>
            <a:prstGeom prst="line">
              <a:avLst/>
            </a:prstGeom>
            <a:noFill/>
            <a:ln w="19050">
              <a:solidFill>
                <a:srgbClr val="FF0A1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24" name="Freeform 33"/>
            <p:cNvSpPr>
              <a:spLocks/>
            </p:cNvSpPr>
            <p:nvPr/>
          </p:nvSpPr>
          <p:spPr bwMode="auto">
            <a:xfrm>
              <a:off x="2765" y="2221"/>
              <a:ext cx="48" cy="84"/>
            </a:xfrm>
            <a:custGeom>
              <a:avLst/>
              <a:gdLst>
                <a:gd name="T0" fmla="*/ 24 w 48"/>
                <a:gd name="T1" fmla="*/ 84 h 84"/>
                <a:gd name="T2" fmla="*/ 24 w 48"/>
                <a:gd name="T3" fmla="*/ 12 h 84"/>
                <a:gd name="T4" fmla="*/ 48 w 48"/>
                <a:gd name="T5" fmla="*/ 0 h 84"/>
                <a:gd name="T6" fmla="*/ 24 w 48"/>
                <a:gd name="T7" fmla="*/ 84 h 84"/>
                <a:gd name="T8" fmla="*/ 0 w 48"/>
                <a:gd name="T9" fmla="*/ 0 h 84"/>
                <a:gd name="T10" fmla="*/ 24 w 48"/>
                <a:gd name="T11" fmla="*/ 12 h 84"/>
                <a:gd name="T12" fmla="*/ 24 w 48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84">
                  <a:moveTo>
                    <a:pt x="24" y="84"/>
                  </a:moveTo>
                  <a:lnTo>
                    <a:pt x="24" y="12"/>
                  </a:lnTo>
                  <a:lnTo>
                    <a:pt x="48" y="0"/>
                  </a:lnTo>
                  <a:lnTo>
                    <a:pt x="24" y="84"/>
                  </a:lnTo>
                  <a:lnTo>
                    <a:pt x="0" y="0"/>
                  </a:lnTo>
                  <a:lnTo>
                    <a:pt x="24" y="12"/>
                  </a:lnTo>
                  <a:lnTo>
                    <a:pt x="24" y="84"/>
                  </a:lnTo>
                  <a:close/>
                </a:path>
              </a:pathLst>
            </a:custGeom>
            <a:solidFill>
              <a:srgbClr val="FF0A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25" name="Freeform 34"/>
            <p:cNvSpPr>
              <a:spLocks/>
            </p:cNvSpPr>
            <p:nvPr/>
          </p:nvSpPr>
          <p:spPr bwMode="auto">
            <a:xfrm>
              <a:off x="2195" y="1903"/>
              <a:ext cx="360" cy="0"/>
            </a:xfrm>
            <a:custGeom>
              <a:avLst/>
              <a:gdLst>
                <a:gd name="T0" fmla="*/ 0 w 360"/>
                <a:gd name="T1" fmla="*/ 360 w 360"/>
                <a:gd name="T2" fmla="*/ 0 w 36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60">
                  <a:moveTo>
                    <a:pt x="0" y="0"/>
                  </a:moveTo>
                  <a:lnTo>
                    <a:pt x="3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26" name="Line 35"/>
            <p:cNvSpPr>
              <a:spLocks noChangeShapeType="1"/>
            </p:cNvSpPr>
            <p:nvPr/>
          </p:nvSpPr>
          <p:spPr bwMode="auto">
            <a:xfrm>
              <a:off x="2195" y="1903"/>
              <a:ext cx="360" cy="0"/>
            </a:xfrm>
            <a:prstGeom prst="line">
              <a:avLst/>
            </a:prstGeom>
            <a:noFill/>
            <a:ln w="1905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27" name="Freeform 36"/>
            <p:cNvSpPr>
              <a:spLocks/>
            </p:cNvSpPr>
            <p:nvPr/>
          </p:nvSpPr>
          <p:spPr bwMode="auto">
            <a:xfrm>
              <a:off x="2543" y="1879"/>
              <a:ext cx="84" cy="48"/>
            </a:xfrm>
            <a:custGeom>
              <a:avLst/>
              <a:gdLst>
                <a:gd name="T0" fmla="*/ 84 w 84"/>
                <a:gd name="T1" fmla="*/ 24 h 48"/>
                <a:gd name="T2" fmla="*/ 12 w 84"/>
                <a:gd name="T3" fmla="*/ 24 h 48"/>
                <a:gd name="T4" fmla="*/ 0 w 84"/>
                <a:gd name="T5" fmla="*/ 0 h 48"/>
                <a:gd name="T6" fmla="*/ 84 w 84"/>
                <a:gd name="T7" fmla="*/ 24 h 48"/>
                <a:gd name="T8" fmla="*/ 0 w 84"/>
                <a:gd name="T9" fmla="*/ 48 h 48"/>
                <a:gd name="T10" fmla="*/ 12 w 84"/>
                <a:gd name="T11" fmla="*/ 24 h 48"/>
                <a:gd name="T12" fmla="*/ 84 w 84"/>
                <a:gd name="T13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48">
                  <a:moveTo>
                    <a:pt x="84" y="24"/>
                  </a:moveTo>
                  <a:lnTo>
                    <a:pt x="12" y="24"/>
                  </a:lnTo>
                  <a:lnTo>
                    <a:pt x="0" y="0"/>
                  </a:lnTo>
                  <a:lnTo>
                    <a:pt x="84" y="24"/>
                  </a:lnTo>
                  <a:lnTo>
                    <a:pt x="0" y="48"/>
                  </a:lnTo>
                  <a:lnTo>
                    <a:pt x="12" y="24"/>
                  </a:lnTo>
                  <a:lnTo>
                    <a:pt x="84" y="24"/>
                  </a:ln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28" name="Freeform 37"/>
            <p:cNvSpPr>
              <a:spLocks/>
            </p:cNvSpPr>
            <p:nvPr/>
          </p:nvSpPr>
          <p:spPr bwMode="auto">
            <a:xfrm>
              <a:off x="1529" y="1507"/>
              <a:ext cx="234" cy="0"/>
            </a:xfrm>
            <a:custGeom>
              <a:avLst/>
              <a:gdLst>
                <a:gd name="T0" fmla="*/ 0 w 234"/>
                <a:gd name="T1" fmla="*/ 234 w 234"/>
                <a:gd name="T2" fmla="*/ 0 w 23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34">
                  <a:moveTo>
                    <a:pt x="0" y="0"/>
                  </a:moveTo>
                  <a:lnTo>
                    <a:pt x="23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29" name="Line 38"/>
            <p:cNvSpPr>
              <a:spLocks noChangeShapeType="1"/>
            </p:cNvSpPr>
            <p:nvPr/>
          </p:nvSpPr>
          <p:spPr bwMode="auto">
            <a:xfrm>
              <a:off x="1529" y="1507"/>
              <a:ext cx="234" cy="0"/>
            </a:xfrm>
            <a:prstGeom prst="line">
              <a:avLst/>
            </a:prstGeom>
            <a:noFill/>
            <a:ln w="1905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30" name="Freeform 39"/>
            <p:cNvSpPr>
              <a:spLocks/>
            </p:cNvSpPr>
            <p:nvPr/>
          </p:nvSpPr>
          <p:spPr bwMode="auto">
            <a:xfrm>
              <a:off x="1751" y="1483"/>
              <a:ext cx="84" cy="48"/>
            </a:xfrm>
            <a:custGeom>
              <a:avLst/>
              <a:gdLst>
                <a:gd name="T0" fmla="*/ 84 w 84"/>
                <a:gd name="T1" fmla="*/ 24 h 48"/>
                <a:gd name="T2" fmla="*/ 12 w 84"/>
                <a:gd name="T3" fmla="*/ 24 h 48"/>
                <a:gd name="T4" fmla="*/ 0 w 84"/>
                <a:gd name="T5" fmla="*/ 0 h 48"/>
                <a:gd name="T6" fmla="*/ 84 w 84"/>
                <a:gd name="T7" fmla="*/ 24 h 48"/>
                <a:gd name="T8" fmla="*/ 0 w 84"/>
                <a:gd name="T9" fmla="*/ 48 h 48"/>
                <a:gd name="T10" fmla="*/ 12 w 84"/>
                <a:gd name="T11" fmla="*/ 24 h 48"/>
                <a:gd name="T12" fmla="*/ 84 w 84"/>
                <a:gd name="T13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48">
                  <a:moveTo>
                    <a:pt x="84" y="24"/>
                  </a:moveTo>
                  <a:lnTo>
                    <a:pt x="12" y="24"/>
                  </a:lnTo>
                  <a:lnTo>
                    <a:pt x="0" y="0"/>
                  </a:lnTo>
                  <a:lnTo>
                    <a:pt x="84" y="24"/>
                  </a:lnTo>
                  <a:lnTo>
                    <a:pt x="0" y="48"/>
                  </a:lnTo>
                  <a:lnTo>
                    <a:pt x="12" y="24"/>
                  </a:lnTo>
                  <a:lnTo>
                    <a:pt x="84" y="24"/>
                  </a:ln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31" name="Freeform 40"/>
            <p:cNvSpPr>
              <a:spLocks/>
            </p:cNvSpPr>
            <p:nvPr/>
          </p:nvSpPr>
          <p:spPr bwMode="auto">
            <a:xfrm>
              <a:off x="2969" y="2299"/>
              <a:ext cx="360" cy="0"/>
            </a:xfrm>
            <a:custGeom>
              <a:avLst/>
              <a:gdLst>
                <a:gd name="T0" fmla="*/ 0 w 360"/>
                <a:gd name="T1" fmla="*/ 360 w 360"/>
                <a:gd name="T2" fmla="*/ 0 w 36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60">
                  <a:moveTo>
                    <a:pt x="0" y="0"/>
                  </a:moveTo>
                  <a:lnTo>
                    <a:pt x="3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32" name="Line 41"/>
            <p:cNvSpPr>
              <a:spLocks noChangeShapeType="1"/>
            </p:cNvSpPr>
            <p:nvPr/>
          </p:nvSpPr>
          <p:spPr bwMode="auto">
            <a:xfrm>
              <a:off x="2969" y="2299"/>
              <a:ext cx="360" cy="0"/>
            </a:xfrm>
            <a:prstGeom prst="line">
              <a:avLst/>
            </a:prstGeom>
            <a:noFill/>
            <a:ln w="1905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33" name="Freeform 42"/>
            <p:cNvSpPr>
              <a:spLocks/>
            </p:cNvSpPr>
            <p:nvPr/>
          </p:nvSpPr>
          <p:spPr bwMode="auto">
            <a:xfrm>
              <a:off x="3317" y="2275"/>
              <a:ext cx="84" cy="48"/>
            </a:xfrm>
            <a:custGeom>
              <a:avLst/>
              <a:gdLst>
                <a:gd name="T0" fmla="*/ 84 w 84"/>
                <a:gd name="T1" fmla="*/ 24 h 48"/>
                <a:gd name="T2" fmla="*/ 12 w 84"/>
                <a:gd name="T3" fmla="*/ 24 h 48"/>
                <a:gd name="T4" fmla="*/ 0 w 84"/>
                <a:gd name="T5" fmla="*/ 0 h 48"/>
                <a:gd name="T6" fmla="*/ 84 w 84"/>
                <a:gd name="T7" fmla="*/ 24 h 48"/>
                <a:gd name="T8" fmla="*/ 0 w 84"/>
                <a:gd name="T9" fmla="*/ 48 h 48"/>
                <a:gd name="T10" fmla="*/ 12 w 84"/>
                <a:gd name="T11" fmla="*/ 24 h 48"/>
                <a:gd name="T12" fmla="*/ 84 w 84"/>
                <a:gd name="T13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48">
                  <a:moveTo>
                    <a:pt x="84" y="24"/>
                  </a:moveTo>
                  <a:lnTo>
                    <a:pt x="12" y="24"/>
                  </a:lnTo>
                  <a:lnTo>
                    <a:pt x="0" y="0"/>
                  </a:lnTo>
                  <a:lnTo>
                    <a:pt x="84" y="24"/>
                  </a:lnTo>
                  <a:lnTo>
                    <a:pt x="0" y="48"/>
                  </a:lnTo>
                  <a:lnTo>
                    <a:pt x="12" y="24"/>
                  </a:lnTo>
                  <a:lnTo>
                    <a:pt x="84" y="24"/>
                  </a:ln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34" name="Freeform 43"/>
            <p:cNvSpPr>
              <a:spLocks/>
            </p:cNvSpPr>
            <p:nvPr/>
          </p:nvSpPr>
          <p:spPr bwMode="auto">
            <a:xfrm>
              <a:off x="3797" y="2677"/>
              <a:ext cx="360" cy="0"/>
            </a:xfrm>
            <a:custGeom>
              <a:avLst/>
              <a:gdLst>
                <a:gd name="T0" fmla="*/ 0 w 360"/>
                <a:gd name="T1" fmla="*/ 360 w 360"/>
                <a:gd name="T2" fmla="*/ 0 w 36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60">
                  <a:moveTo>
                    <a:pt x="0" y="0"/>
                  </a:moveTo>
                  <a:lnTo>
                    <a:pt x="3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35" name="Line 44"/>
            <p:cNvSpPr>
              <a:spLocks noChangeShapeType="1"/>
            </p:cNvSpPr>
            <p:nvPr/>
          </p:nvSpPr>
          <p:spPr bwMode="auto">
            <a:xfrm>
              <a:off x="3797" y="2677"/>
              <a:ext cx="360" cy="0"/>
            </a:xfrm>
            <a:prstGeom prst="line">
              <a:avLst/>
            </a:prstGeom>
            <a:noFill/>
            <a:ln w="1905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36" name="Freeform 45"/>
            <p:cNvSpPr>
              <a:spLocks/>
            </p:cNvSpPr>
            <p:nvPr/>
          </p:nvSpPr>
          <p:spPr bwMode="auto">
            <a:xfrm>
              <a:off x="4145" y="2653"/>
              <a:ext cx="84" cy="48"/>
            </a:xfrm>
            <a:custGeom>
              <a:avLst/>
              <a:gdLst>
                <a:gd name="T0" fmla="*/ 84 w 84"/>
                <a:gd name="T1" fmla="*/ 24 h 48"/>
                <a:gd name="T2" fmla="*/ 12 w 84"/>
                <a:gd name="T3" fmla="*/ 24 h 48"/>
                <a:gd name="T4" fmla="*/ 0 w 84"/>
                <a:gd name="T5" fmla="*/ 0 h 48"/>
                <a:gd name="T6" fmla="*/ 84 w 84"/>
                <a:gd name="T7" fmla="*/ 24 h 48"/>
                <a:gd name="T8" fmla="*/ 0 w 84"/>
                <a:gd name="T9" fmla="*/ 48 h 48"/>
                <a:gd name="T10" fmla="*/ 12 w 84"/>
                <a:gd name="T11" fmla="*/ 24 h 48"/>
                <a:gd name="T12" fmla="*/ 84 w 84"/>
                <a:gd name="T13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48">
                  <a:moveTo>
                    <a:pt x="84" y="24"/>
                  </a:moveTo>
                  <a:lnTo>
                    <a:pt x="12" y="24"/>
                  </a:lnTo>
                  <a:lnTo>
                    <a:pt x="0" y="0"/>
                  </a:lnTo>
                  <a:lnTo>
                    <a:pt x="84" y="24"/>
                  </a:lnTo>
                  <a:lnTo>
                    <a:pt x="0" y="48"/>
                  </a:lnTo>
                  <a:lnTo>
                    <a:pt x="12" y="24"/>
                  </a:lnTo>
                  <a:lnTo>
                    <a:pt x="84" y="24"/>
                  </a:ln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39" name="Freeform 48"/>
            <p:cNvSpPr>
              <a:spLocks/>
            </p:cNvSpPr>
            <p:nvPr/>
          </p:nvSpPr>
          <p:spPr bwMode="auto">
            <a:xfrm>
              <a:off x="2597" y="2059"/>
              <a:ext cx="36" cy="0"/>
            </a:xfrm>
            <a:custGeom>
              <a:avLst/>
              <a:gdLst>
                <a:gd name="T0" fmla="*/ 0 w 36"/>
                <a:gd name="T1" fmla="*/ 36 w 36"/>
                <a:gd name="T2" fmla="*/ 0 w 3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6">
                  <a:moveTo>
                    <a:pt x="0" y="0"/>
                  </a:moveTo>
                  <a:lnTo>
                    <a:pt x="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43" name="Freeform 52"/>
            <p:cNvSpPr>
              <a:spLocks/>
            </p:cNvSpPr>
            <p:nvPr/>
          </p:nvSpPr>
          <p:spPr bwMode="auto">
            <a:xfrm>
              <a:off x="3407" y="2455"/>
              <a:ext cx="36" cy="0"/>
            </a:xfrm>
            <a:custGeom>
              <a:avLst/>
              <a:gdLst>
                <a:gd name="T0" fmla="*/ 0 w 36"/>
                <a:gd name="T1" fmla="*/ 36 w 36"/>
                <a:gd name="T2" fmla="*/ 0 w 3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6">
                  <a:moveTo>
                    <a:pt x="0" y="0"/>
                  </a:moveTo>
                  <a:lnTo>
                    <a:pt x="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ZoneTexte 97"/>
              <p:cNvSpPr txBox="1"/>
              <p:nvPr/>
            </p:nvSpPr>
            <p:spPr>
              <a:xfrm>
                <a:off x="3415414" y="3404374"/>
                <a:ext cx="5581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ℏ</m:t>
                      </m:r>
                      <m:r>
                        <a:rPr lang="fr-FR" b="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8" name="ZoneTexte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5414" y="3404374"/>
                <a:ext cx="558166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ZoneTexte 98"/>
              <p:cNvSpPr txBox="1"/>
              <p:nvPr/>
            </p:nvSpPr>
            <p:spPr>
              <a:xfrm>
                <a:off x="4967317" y="4139624"/>
                <a:ext cx="5581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ℏ</m:t>
                      </m:r>
                      <m:r>
                        <a:rPr lang="fr-FR" b="0" i="1" smtClean="0"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9" name="ZoneTexte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317" y="4139624"/>
                <a:ext cx="558166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894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Autofit/>
          </a:bodyPr>
          <a:lstStyle/>
          <a:p>
            <a:r>
              <a:rPr lang="fr-FR" sz="3200" dirty="0" smtClean="0"/>
              <a:t>Modèle de Gamow pour l’émission </a:t>
            </a:r>
            <a:r>
              <a:rPr lang="el-GR" sz="3200" dirty="0" smtClean="0"/>
              <a:t>α</a:t>
            </a:r>
            <a:endParaRPr lang="fr-FR" sz="32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96752"/>
            <a:ext cx="8190395" cy="302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Autofit/>
          </a:bodyPr>
          <a:lstStyle/>
          <a:p>
            <a:r>
              <a:rPr lang="fr-FR" sz="3200" dirty="0" smtClean="0"/>
              <a:t>Modélisation du double puits</a:t>
            </a:r>
            <a:endParaRPr lang="fr-FR" sz="32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35" y="1052736"/>
            <a:ext cx="8064896" cy="295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Autofit/>
          </a:bodyPr>
          <a:lstStyle/>
          <a:p>
            <a:r>
              <a:rPr lang="fr-FR" sz="3200" dirty="0" smtClean="0"/>
              <a:t>Loi de Geiger et </a:t>
            </a:r>
            <a:r>
              <a:rPr lang="fr-FR" sz="3200" dirty="0" err="1" smtClean="0"/>
              <a:t>Nuttall</a:t>
            </a:r>
            <a:endParaRPr lang="fr-FR" sz="32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980728"/>
            <a:ext cx="4329939" cy="5706688"/>
          </a:xfrm>
          <a:prstGeom prst="rect">
            <a:avLst/>
          </a:prstGeom>
        </p:spPr>
      </p:pic>
      <p:sp>
        <p:nvSpPr>
          <p:cNvPr id="5" name="Rectangle 60"/>
          <p:cNvSpPr>
            <a:spLocks noChangeArrowheads="1"/>
          </p:cNvSpPr>
          <p:nvPr/>
        </p:nvSpPr>
        <p:spPr bwMode="auto">
          <a:xfrm>
            <a:off x="5406153" y="2204864"/>
            <a:ext cx="354424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lvl="0" algn="ctr"/>
            <a:r>
              <a:rPr lang="fr-FR" altLang="fr-FR" sz="1600" dirty="0" smtClean="0">
                <a:solidFill>
                  <a:srgbClr val="3366FF"/>
                </a:solidFill>
                <a:latin typeface="+mn-lt"/>
              </a:rPr>
              <a:t>La droite est la loi simplifiée </a:t>
            </a:r>
          </a:p>
          <a:p>
            <a:pPr lvl="0" algn="ctr"/>
            <a:r>
              <a:rPr lang="fr-FR" altLang="fr-FR" sz="1600" dirty="0" smtClean="0">
                <a:solidFill>
                  <a:srgbClr val="3366FF"/>
                </a:solidFill>
                <a:latin typeface="+mn-lt"/>
              </a:rPr>
              <a:t>dans laquelle  les paramètres </a:t>
            </a:r>
          </a:p>
          <a:p>
            <a:pPr lvl="0" algn="ctr"/>
            <a:r>
              <a:rPr lang="fr-FR" altLang="fr-FR" sz="1600" dirty="0" smtClean="0">
                <a:solidFill>
                  <a:srgbClr val="3366FF"/>
                </a:solidFill>
                <a:latin typeface="+mn-lt"/>
              </a:rPr>
              <a:t> relatifs au noyau sont </a:t>
            </a:r>
            <a:r>
              <a:rPr lang="fr-FR" altLang="fr-FR" sz="1600" dirty="0">
                <a:solidFill>
                  <a:srgbClr val="3366FF"/>
                </a:solidFill>
                <a:latin typeface="+mn-lt"/>
              </a:rPr>
              <a:t>c</a:t>
            </a:r>
            <a:r>
              <a:rPr lang="fr-FR" altLang="fr-FR" sz="1600" dirty="0" smtClean="0">
                <a:solidFill>
                  <a:srgbClr val="3366FF"/>
                </a:solidFill>
                <a:latin typeface="+mn-lt"/>
              </a:rPr>
              <a:t>eux du radium 288</a:t>
            </a:r>
            <a:endParaRPr kumimoji="0" lang="fr-FR" altLang="fr-FR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5796136" y="3342961"/>
                <a:ext cx="2700226" cy="5009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</a:t>
                </a:r>
                <a:r>
                  <a:rPr lang="fr-FR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1/2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)=−56,5 −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/>
                          </a:rPr>
                          <m:t>148</m:t>
                        </m:r>
                      </m:num>
                      <m:den>
                        <m:r>
                          <a:rPr lang="fr-FR" i="1">
                            <a:latin typeface="Cambria Math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fr-FR" i="1">
                                <a:latin typeface="Cambria Math"/>
                              </a:rPr>
                              <m:t>𝐸</m:t>
                            </m:r>
                          </m:e>
                        </m:rad>
                      </m:den>
                    </m:f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3342961"/>
                <a:ext cx="2700226" cy="500906"/>
              </a:xfrm>
              <a:prstGeom prst="rect">
                <a:avLst/>
              </a:prstGeom>
              <a:blipFill rotWithShape="1">
                <a:blip r:embed="rId3"/>
                <a:stretch>
                  <a:fillRect l="-2032" b="-36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lèche gauche 7"/>
          <p:cNvSpPr/>
          <p:nvPr/>
        </p:nvSpPr>
        <p:spPr>
          <a:xfrm>
            <a:off x="5278208" y="6196387"/>
            <a:ext cx="494597" cy="2160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60"/>
              <p:cNvSpPr>
                <a:spLocks noChangeArrowheads="1"/>
              </p:cNvSpPr>
              <p:nvPr/>
            </p:nvSpPr>
            <p:spPr bwMode="auto">
              <a:xfrm>
                <a:off x="5908309" y="5999955"/>
                <a:ext cx="2539927" cy="6088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lvl="0" algn="ctr"/>
                <a:r>
                  <a:rPr lang="fr-FR" altLang="fr-FR" sz="1600" dirty="0" smtClean="0">
                    <a:solidFill>
                      <a:srgbClr val="3366FF"/>
                    </a:solidFill>
                    <a:latin typeface="+mn-lt"/>
                  </a:rPr>
                  <a:t>Graduations données par </a:t>
                </a:r>
                <a14:m>
                  <m:oMath xmlns:m="http://schemas.openxmlformats.org/officeDocument/2006/math">
                    <m:r>
                      <a:rPr lang="fr-FR" sz="1600" i="1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6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fr-FR" sz="1600" i="1">
                                <a:latin typeface="Cambria Math"/>
                              </a:rPr>
                              <m:t>𝐸</m:t>
                            </m:r>
                          </m:e>
                        </m:rad>
                      </m:den>
                    </m:f>
                  </m:oMath>
                </a14:m>
                <a:endParaRPr lang="fr-FR" sz="1600" dirty="0" smtClean="0">
                  <a:latin typeface="+mn-lt"/>
                </a:endParaRPr>
              </a:p>
              <a:p>
                <a:pPr lvl="0"/>
                <a:r>
                  <a:rPr lang="fr-FR" altLang="fr-FR" sz="1600" dirty="0" smtClean="0">
                    <a:solidFill>
                      <a:srgbClr val="3366FF"/>
                    </a:solidFill>
                    <a:latin typeface="+mn-lt"/>
                  </a:rPr>
                  <a:t>Étiquettes données par </a:t>
                </a:r>
                <a14:m>
                  <m:oMath xmlns:m="http://schemas.openxmlformats.org/officeDocument/2006/math">
                    <m:r>
                      <a:rPr lang="fr-FR" sz="1600" i="1">
                        <a:latin typeface="Cambria Math"/>
                      </a:rPr>
                      <m:t>𝐸</m:t>
                    </m:r>
                  </m:oMath>
                </a14:m>
                <a:endParaRPr kumimoji="0" lang="fr-FR" altLang="fr-FR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endParaRPr>
              </a:p>
            </p:txBody>
          </p:sp>
        </mc:Choice>
        <mc:Fallback xmlns="">
          <p:sp>
            <p:nvSpPr>
              <p:cNvPr id="9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08309" y="5999955"/>
                <a:ext cx="2539927" cy="608885"/>
              </a:xfrm>
              <a:prstGeom prst="rect">
                <a:avLst/>
              </a:prstGeom>
              <a:blipFill rotWithShape="1">
                <a:blip r:embed="rId4"/>
                <a:stretch>
                  <a:fillRect l="-4796" t="-1000" r="-959" b="-20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60"/>
              <p:cNvSpPr>
                <a:spLocks noChangeArrowheads="1"/>
              </p:cNvSpPr>
              <p:nvPr/>
            </p:nvSpPr>
            <p:spPr bwMode="auto">
              <a:xfrm>
                <a:off x="6015968" y="4005064"/>
                <a:ext cx="2386614" cy="450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lvl="0"/>
                <a:r>
                  <a:rPr lang="fr-FR" altLang="fr-FR" sz="1400" dirty="0" smtClean="0">
                    <a:solidFill>
                      <a:srgbClr val="3366FF"/>
                    </a:solidFill>
                    <a:latin typeface="+mn-lt"/>
                  </a:rPr>
                  <a:t>La demi-vie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fr-FR" sz="1400" i="1">
                            <a:latin typeface="Cambria Math"/>
                          </a:rPr>
                          <m:t>1/2</m:t>
                        </m:r>
                      </m:sub>
                    </m:sSub>
                    <m:r>
                      <a:rPr lang="fr-FR" sz="1400" i="1">
                        <a:latin typeface="Cambria Math"/>
                      </a:rPr>
                      <m:t> </m:t>
                    </m:r>
                  </m:oMath>
                </a14:m>
                <a:r>
                  <a:rPr lang="fr-FR" altLang="fr-FR" sz="1400" dirty="0" smtClean="0">
                    <a:solidFill>
                      <a:srgbClr val="3366FF"/>
                    </a:solidFill>
                    <a:latin typeface="+mn-lt"/>
                  </a:rPr>
                  <a:t>est en secondes</a:t>
                </a:r>
              </a:p>
              <a:p>
                <a:pPr lvl="0"/>
                <a:r>
                  <a:rPr lang="fr-FR" altLang="fr-FR" sz="1400" dirty="0" smtClean="0">
                    <a:solidFill>
                      <a:srgbClr val="3366FF"/>
                    </a:solidFill>
                    <a:latin typeface="+mn-lt"/>
                  </a:rPr>
                  <a:t>L’énergie </a:t>
                </a:r>
                <a14:m>
                  <m:oMath xmlns:m="http://schemas.openxmlformats.org/officeDocument/2006/math">
                    <m:r>
                      <a:rPr lang="fr-FR" sz="1400" i="1">
                        <a:latin typeface="Cambria Math"/>
                      </a:rPr>
                      <m:t>𝐸</m:t>
                    </m:r>
                    <m:r>
                      <a:rPr lang="fr-FR" sz="1400" i="1">
                        <a:latin typeface="Cambria Math"/>
                      </a:rPr>
                      <m:t> </m:t>
                    </m:r>
                  </m:oMath>
                </a14:m>
                <a:r>
                  <a:rPr lang="fr-FR" altLang="fr-FR" sz="1400" dirty="0" smtClean="0">
                    <a:solidFill>
                      <a:srgbClr val="3366FF"/>
                    </a:solidFill>
                    <a:latin typeface="+mn-lt"/>
                  </a:rPr>
                  <a:t>est en MeV</a:t>
                </a:r>
                <a:endParaRPr kumimoji="0" lang="fr-FR" altLang="fr-FR" sz="160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</a:endParaRPr>
              </a:p>
            </p:txBody>
          </p:sp>
        </mc:Choice>
        <mc:Fallback xmlns="">
          <p:sp>
            <p:nvSpPr>
              <p:cNvPr id="10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15968" y="4005064"/>
                <a:ext cx="2386614" cy="450188"/>
              </a:xfrm>
              <a:prstGeom prst="rect">
                <a:avLst/>
              </a:prstGeom>
              <a:blipFill rotWithShape="1">
                <a:blip r:embed="rId5"/>
                <a:stretch>
                  <a:fillRect l="-4604" t="-10811" r="-2813" b="-2297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498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Autofit/>
          </a:bodyPr>
          <a:lstStyle/>
          <a:p>
            <a:r>
              <a:rPr lang="fr-FR" sz="3200" dirty="0" smtClean="0"/>
              <a:t>Images STM</a:t>
            </a:r>
            <a:endParaRPr lang="fr-FR" sz="32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17019"/>
            <a:ext cx="5111801" cy="504746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12"/>
          <a:stretch/>
        </p:blipFill>
        <p:spPr>
          <a:xfrm rot="5400000">
            <a:off x="4963816" y="2941428"/>
            <a:ext cx="5047466" cy="179865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691680" y="908720"/>
            <a:ext cx="1002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Graphite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6372200" y="908720"/>
            <a:ext cx="2234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Nanotube de carbone</a:t>
            </a:r>
          </a:p>
        </p:txBody>
      </p:sp>
    </p:spTree>
    <p:extLst>
      <p:ext uri="{BB962C8B-B14F-4D97-AF65-F5344CB8AC3E}">
        <p14:creationId xmlns:p14="http://schemas.microsoft.com/office/powerpoint/2010/main" val="383492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Spectre de Fraunhofer</a:t>
            </a:r>
            <a:endParaRPr lang="fr-FR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9" b="3444"/>
          <a:stretch/>
        </p:blipFill>
        <p:spPr>
          <a:xfrm>
            <a:off x="683572" y="978054"/>
            <a:ext cx="7128792" cy="1834583"/>
          </a:xfrm>
        </p:spPr>
      </p:pic>
      <p:pic>
        <p:nvPicPr>
          <p:cNvPr id="1026" name="Picture 2" descr="https://upload.wikimedia.org/wikipedia/commons/thumb/b/b5/Spectrum_of_blue_sky.svg/1280px-Spectrum_of_blue_sky.sv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6" r="1209"/>
          <a:stretch/>
        </p:blipFill>
        <p:spPr bwMode="auto">
          <a:xfrm>
            <a:off x="1215248" y="2867486"/>
            <a:ext cx="6046686" cy="315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4932040" y="3573016"/>
            <a:ext cx="1944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/>
              <a:t>Spectre du ciel bleu</a:t>
            </a:r>
            <a:endParaRPr lang="fr-FR" sz="1600" dirty="0"/>
          </a:p>
        </p:txBody>
      </p:sp>
      <p:sp>
        <p:nvSpPr>
          <p:cNvPr id="11" name="ZoneTexte 10"/>
          <p:cNvSpPr txBox="1"/>
          <p:nvPr/>
        </p:nvSpPr>
        <p:spPr>
          <a:xfrm>
            <a:off x="6228184" y="1484784"/>
            <a:ext cx="144016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/>
              <a:t>Spectre solaire</a:t>
            </a:r>
            <a:endParaRPr lang="fr-FR" sz="1600" dirty="0"/>
          </a:p>
        </p:txBody>
      </p:sp>
      <p:sp>
        <p:nvSpPr>
          <p:cNvPr id="9" name="Rectangle 8"/>
          <p:cNvSpPr/>
          <p:nvPr/>
        </p:nvSpPr>
        <p:spPr>
          <a:xfrm>
            <a:off x="2123728" y="6228553"/>
            <a:ext cx="45487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 smtClean="0"/>
              <a:t>Sources : 	</a:t>
            </a:r>
            <a:r>
              <a:rPr lang="fr-FR" sz="1400" dirty="0" smtClean="0">
                <a:hlinkClick r:id="rId4"/>
              </a:rPr>
              <a:t>https://en.wikipedia.org/wiki/Fraunhofer_lines</a:t>
            </a:r>
            <a:endParaRPr lang="fr-FR" sz="1400" dirty="0" smtClean="0"/>
          </a:p>
          <a:p>
            <a:r>
              <a:rPr lang="fr-FR" sz="1400" dirty="0" smtClean="0"/>
              <a:t>	</a:t>
            </a:r>
            <a:r>
              <a:rPr lang="fr-FR" sz="1400" dirty="0" smtClean="0">
                <a:hlinkClick r:id="rId5"/>
              </a:rPr>
              <a:t>https://en.wikipedia.org/wiki/Spectral_line</a:t>
            </a:r>
            <a:r>
              <a:rPr lang="fr-FR" sz="1400" dirty="0" smtClean="0"/>
              <a:t> 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52711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5524" y="279312"/>
            <a:ext cx="8229600" cy="517111"/>
          </a:xfrm>
        </p:spPr>
        <p:txBody>
          <a:bodyPr>
            <a:noAutofit/>
          </a:bodyPr>
          <a:lstStyle/>
          <a:p>
            <a:r>
              <a:rPr lang="fr-FR" sz="2800" dirty="0" smtClean="0"/>
              <a:t>Postulats</a:t>
            </a:r>
            <a:endParaRPr lang="fr-FR" sz="3200" dirty="0"/>
          </a:p>
        </p:txBody>
      </p:sp>
      <p:grpSp>
        <p:nvGrpSpPr>
          <p:cNvPr id="14" name="Groupe 13"/>
          <p:cNvGrpSpPr/>
          <p:nvPr/>
        </p:nvGrpSpPr>
        <p:grpSpPr>
          <a:xfrm>
            <a:off x="965962" y="908720"/>
            <a:ext cx="7200000" cy="5540542"/>
            <a:chOff x="1759674" y="856463"/>
            <a:chExt cx="6485274" cy="5540542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0626" y="856463"/>
              <a:ext cx="6437680" cy="297708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8393" y="1148980"/>
              <a:ext cx="6437680" cy="475675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9674" y="1714723"/>
              <a:ext cx="6475119" cy="634070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07268" y="2407380"/>
              <a:ext cx="6437680" cy="1891149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97114" y="4325173"/>
              <a:ext cx="6437680" cy="689639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97114" y="5041456"/>
              <a:ext cx="6437680" cy="13555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352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17638"/>
            <a:ext cx="9917326" cy="655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7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Autofit/>
          </a:bodyPr>
          <a:lstStyle/>
          <a:p>
            <a:r>
              <a:rPr lang="fr-FR" sz="3200" dirty="0"/>
              <a:t>Oscillation de Rabi</a:t>
            </a:r>
          </a:p>
        </p:txBody>
      </p:sp>
      <p:sp>
        <p:nvSpPr>
          <p:cNvPr id="7" name="ZoneTexte 6"/>
          <p:cNvSpPr txBox="1"/>
          <p:nvPr/>
        </p:nvSpPr>
        <p:spPr>
          <a:xfrm rot="16200000">
            <a:off x="301418" y="3532412"/>
            <a:ext cx="2448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Probabilité de transition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6" t="4141" r="1381"/>
          <a:stretch/>
        </p:blipFill>
        <p:spPr bwMode="auto">
          <a:xfrm>
            <a:off x="1741337" y="2495011"/>
            <a:ext cx="5963478" cy="3301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726" y="5109037"/>
            <a:ext cx="20955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421" y="2303970"/>
            <a:ext cx="219075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1266692" y="1052736"/>
            <a:ext cx="6912768" cy="164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Probabilité de transition en fonction du temps</a:t>
            </a:r>
          </a:p>
          <a:p>
            <a:pPr algn="ctr"/>
            <a:r>
              <a:rPr lang="fr-FR" dirty="0" smtClean="0"/>
              <a:t>Pour différents désaccords </a:t>
            </a:r>
            <a:r>
              <a:rPr lang="el-GR" dirty="0" smtClean="0"/>
              <a:t>Δ</a:t>
            </a:r>
            <a:r>
              <a:rPr lang="fr-FR" dirty="0" smtClean="0"/>
              <a:t> = </a:t>
            </a:r>
            <a:r>
              <a:rPr lang="el-GR" dirty="0" smtClean="0"/>
              <a:t>Ω</a:t>
            </a:r>
            <a:r>
              <a:rPr lang="fr-FR" baseline="-25000" dirty="0" smtClean="0"/>
              <a:t>0</a:t>
            </a:r>
            <a:r>
              <a:rPr lang="fr-FR" dirty="0" smtClean="0"/>
              <a:t>-</a:t>
            </a:r>
            <a:r>
              <a:rPr lang="el-GR" dirty="0" smtClean="0"/>
              <a:t>ω</a:t>
            </a:r>
            <a:r>
              <a:rPr lang="fr-FR" baseline="-25000" dirty="0" err="1" smtClean="0"/>
              <a:t>rf</a:t>
            </a:r>
            <a:endParaRPr lang="fr-FR" baseline="-25000" dirty="0" smtClean="0"/>
          </a:p>
          <a:p>
            <a:pPr algn="ctr"/>
            <a:r>
              <a:rPr lang="fr-FR" dirty="0" smtClean="0"/>
              <a:t> </a:t>
            </a:r>
            <a:r>
              <a:rPr lang="fr-FR" sz="1600" dirty="0" smtClean="0"/>
              <a:t>(</a:t>
            </a:r>
            <a:r>
              <a:rPr lang="el-GR" sz="1600" dirty="0" smtClean="0"/>
              <a:t>Ω</a:t>
            </a:r>
            <a:r>
              <a:rPr lang="fr-FR" sz="1600" baseline="-25000" dirty="0" smtClean="0"/>
              <a:t>0</a:t>
            </a:r>
            <a:r>
              <a:rPr lang="fr-FR" sz="1600" dirty="0" smtClean="0"/>
              <a:t> :</a:t>
            </a:r>
            <a:r>
              <a:rPr lang="fr-FR" sz="1600" dirty="0" err="1" smtClean="0"/>
              <a:t>fréq</a:t>
            </a:r>
            <a:r>
              <a:rPr lang="fr-FR" sz="1600" dirty="0" smtClean="0"/>
              <a:t>, de Bohr, </a:t>
            </a:r>
            <a:r>
              <a:rPr lang="el-GR" sz="1600" dirty="0"/>
              <a:t>ω</a:t>
            </a:r>
            <a:r>
              <a:rPr lang="fr-FR" sz="1600" baseline="-25000" dirty="0" err="1" smtClean="0"/>
              <a:t>rf</a:t>
            </a:r>
            <a:r>
              <a:rPr lang="fr-FR" sz="1600" baseline="-25000" dirty="0" smtClean="0"/>
              <a:t> : </a:t>
            </a:r>
            <a:r>
              <a:rPr lang="fr-FR" sz="1600" dirty="0" err="1" smtClean="0"/>
              <a:t>fréq</a:t>
            </a:r>
            <a:r>
              <a:rPr lang="fr-FR" sz="1600" dirty="0" smtClean="0"/>
              <a:t>. du champ tournant, et </a:t>
            </a:r>
            <a:r>
              <a:rPr lang="el-GR" sz="1600" dirty="0"/>
              <a:t>ω</a:t>
            </a:r>
            <a:r>
              <a:rPr lang="fr-FR" sz="1600" baseline="-25000" dirty="0" err="1" smtClean="0"/>
              <a:t>rf</a:t>
            </a:r>
            <a:r>
              <a:rPr lang="fr-FR" sz="1600" baseline="-25000" dirty="0" smtClean="0"/>
              <a:t> :</a:t>
            </a:r>
            <a:r>
              <a:rPr lang="fr-FR" sz="1600" dirty="0" smtClean="0"/>
              <a:t> amplitude du couplage)</a:t>
            </a:r>
            <a:endParaRPr lang="fr-FR" sz="1600" dirty="0"/>
          </a:p>
          <a:p>
            <a:endParaRPr lang="el-GR" sz="1600" baseline="-25000" dirty="0"/>
          </a:p>
          <a:p>
            <a:endParaRPr lang="el-GR" dirty="0"/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6621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Autofit/>
          </a:bodyPr>
          <a:lstStyle/>
          <a:p>
            <a:r>
              <a:rPr lang="fr-FR" sz="3200" dirty="0" smtClean="0"/>
              <a:t>HS :Expression et représentation polaire</a:t>
            </a:r>
            <a:endParaRPr lang="fr-FR" sz="3200" dirty="0"/>
          </a:p>
        </p:txBody>
      </p:sp>
      <p:sp>
        <p:nvSpPr>
          <p:cNvPr id="6" name="ZoneTexte 5"/>
          <p:cNvSpPr txBox="1"/>
          <p:nvPr/>
        </p:nvSpPr>
        <p:spPr>
          <a:xfrm>
            <a:off x="1777464" y="875886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ℓ=0</a:t>
            </a:r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81" y="1796489"/>
            <a:ext cx="1314375" cy="439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390" y="2054662"/>
            <a:ext cx="1811750" cy="457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686" y="1456594"/>
            <a:ext cx="2304293" cy="544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07" y="3733720"/>
            <a:ext cx="2436790" cy="443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45" y="4485996"/>
            <a:ext cx="2641295" cy="44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18" y="5350092"/>
            <a:ext cx="2310054" cy="44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200" y="3590305"/>
            <a:ext cx="4345335" cy="2252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6305558" y="862255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ℓ=1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4295481" y="3076180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ℓ=2</a:t>
            </a:r>
            <a:endParaRPr lang="fr-FR" dirty="0"/>
          </a:p>
        </p:txBody>
      </p:sp>
      <p:pic>
        <p:nvPicPr>
          <p:cNvPr id="6156" name="Picture 1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340" y="1284366"/>
            <a:ext cx="1214554" cy="1591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7" name="Picture 1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259998"/>
            <a:ext cx="2077064" cy="1719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Accolade fermante 3"/>
          <p:cNvSpPr/>
          <p:nvPr/>
        </p:nvSpPr>
        <p:spPr>
          <a:xfrm rot="16200000">
            <a:off x="4453728" y="-174490"/>
            <a:ext cx="216024" cy="752959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Accolade fermante 21"/>
          <p:cNvSpPr/>
          <p:nvPr/>
        </p:nvSpPr>
        <p:spPr>
          <a:xfrm rot="16200000">
            <a:off x="1935711" y="-258952"/>
            <a:ext cx="216024" cy="300834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Accolade fermante 22"/>
          <p:cNvSpPr/>
          <p:nvPr/>
        </p:nvSpPr>
        <p:spPr>
          <a:xfrm rot="16200000">
            <a:off x="6444391" y="-1011681"/>
            <a:ext cx="216000" cy="451382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164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Spin fictif : sphère de Bloch</a:t>
            </a:r>
            <a:endParaRPr lang="fr-FR" dirty="0"/>
          </a:p>
        </p:txBody>
      </p:sp>
      <p:pic>
        <p:nvPicPr>
          <p:cNvPr id="205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43" y="1196752"/>
            <a:ext cx="8090709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78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 de laser macroscopique</a:t>
            </a:r>
            <a:endParaRPr lang="fr-FR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620" y="2132856"/>
            <a:ext cx="6840760" cy="3892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961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661" y="692696"/>
            <a:ext cx="6254205" cy="237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133" y="3284984"/>
            <a:ext cx="6365733" cy="3071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391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4" name="Groupe 3"/>
          <p:cNvGrpSpPr/>
          <p:nvPr/>
        </p:nvGrpSpPr>
        <p:grpSpPr>
          <a:xfrm>
            <a:off x="1457906" y="520320"/>
            <a:ext cx="6228185" cy="5817361"/>
            <a:chOff x="1457906" y="764704"/>
            <a:chExt cx="6228185" cy="5817361"/>
          </a:xfrm>
        </p:grpSpPr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7906" y="764704"/>
              <a:ext cx="6228185" cy="3004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6934" y="3284984"/>
              <a:ext cx="6170129" cy="32970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145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488832" cy="70609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Fonctions d’Airy Ai et Bi</a:t>
            </a:r>
            <a:endParaRPr lang="fr-FR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405" y="836712"/>
            <a:ext cx="6475961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" t="7566" r="1746" b="7718"/>
          <a:stretch/>
        </p:blipFill>
        <p:spPr bwMode="auto">
          <a:xfrm>
            <a:off x="0" y="5157193"/>
            <a:ext cx="9144000" cy="1368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84784"/>
            <a:ext cx="6454418" cy="492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217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Spectre de l ’hydrogène atomique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4005064"/>
            <a:ext cx="6096000" cy="1975104"/>
          </a:xfrm>
        </p:spPr>
      </p:pic>
      <p:sp>
        <p:nvSpPr>
          <p:cNvPr id="4" name="ZoneTexte 3"/>
          <p:cNvSpPr txBox="1"/>
          <p:nvPr/>
        </p:nvSpPr>
        <p:spPr>
          <a:xfrm>
            <a:off x="467544" y="6237312"/>
            <a:ext cx="82089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Sources : 	</a:t>
            </a:r>
            <a:r>
              <a:rPr lang="fr-FR" sz="1400" dirty="0" smtClean="0">
                <a:hlinkClick r:id="rId3"/>
              </a:rPr>
              <a:t>https://www.britannica.com/science/spectroscopy/Basic-properties-of-atoms#ref620061</a:t>
            </a:r>
            <a:r>
              <a:rPr lang="fr-FR" sz="1400" dirty="0" smtClean="0"/>
              <a:t>        	</a:t>
            </a:r>
            <a:r>
              <a:rPr lang="fr-FR" sz="1400" dirty="0" smtClean="0">
                <a:hlinkClick r:id="rId4"/>
              </a:rPr>
              <a:t>https://courses.lumenlearning.com/physics/chapter/30-3-bohrs-theory-of-the-hydrogen-atom</a:t>
            </a:r>
            <a:r>
              <a:rPr lang="fr-FR" sz="1400" dirty="0" smtClean="0"/>
              <a:t> </a:t>
            </a:r>
          </a:p>
          <a:p>
            <a:endParaRPr lang="fr-FR" sz="14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22" b="7222"/>
          <a:stretch/>
        </p:blipFill>
        <p:spPr>
          <a:xfrm>
            <a:off x="2771800" y="1700808"/>
            <a:ext cx="3114675" cy="1526959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367644" y="955246"/>
            <a:ext cx="6408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/>
              <a:t>Série</a:t>
            </a:r>
            <a:r>
              <a:rPr lang="en-US" sz="1600" dirty="0" smtClean="0"/>
              <a:t> de  </a:t>
            </a:r>
            <a:r>
              <a:rPr lang="en-US" sz="1600" dirty="0" err="1" smtClean="0"/>
              <a:t>Balmer</a:t>
            </a:r>
            <a:r>
              <a:rPr lang="en-US" sz="1600" dirty="0" smtClean="0"/>
              <a:t> de </a:t>
            </a:r>
            <a:r>
              <a:rPr lang="en-US" sz="1600" dirty="0" err="1" smtClean="0"/>
              <a:t>l’hydrogène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err="1" smtClean="0"/>
              <a:t>vue</a:t>
            </a:r>
            <a:r>
              <a:rPr lang="en-US" sz="1600" dirty="0" smtClean="0"/>
              <a:t> avec un </a:t>
            </a:r>
            <a:r>
              <a:rPr lang="en-US" sz="1600" dirty="0" err="1" smtClean="0"/>
              <a:t>spectrographe</a:t>
            </a:r>
            <a:r>
              <a:rPr lang="en-US" sz="1600" dirty="0" smtClean="0"/>
              <a:t> de </a:t>
            </a:r>
            <a:r>
              <a:rPr lang="en-US" sz="1600" dirty="0" err="1" smtClean="0"/>
              <a:t>faible</a:t>
            </a:r>
            <a:r>
              <a:rPr lang="en-US" sz="1600" dirty="0" smtClean="0"/>
              <a:t> </a:t>
            </a:r>
            <a:r>
              <a:rPr lang="en-US" sz="1600" dirty="0" err="1" smtClean="0"/>
              <a:t>résolution</a:t>
            </a:r>
            <a:endParaRPr lang="fr-FR" sz="1600" dirty="0"/>
          </a:p>
        </p:txBody>
      </p:sp>
      <p:sp>
        <p:nvSpPr>
          <p:cNvPr id="8" name="ZoneTexte 7"/>
          <p:cNvSpPr txBox="1"/>
          <p:nvPr/>
        </p:nvSpPr>
        <p:spPr>
          <a:xfrm>
            <a:off x="1124781" y="3501008"/>
            <a:ext cx="6408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/>
              <a:t>Séries</a:t>
            </a:r>
            <a:r>
              <a:rPr lang="en-US" sz="1600" dirty="0" smtClean="0"/>
              <a:t> de Lyman, </a:t>
            </a:r>
            <a:r>
              <a:rPr lang="en-US" sz="1600" dirty="0" err="1" smtClean="0"/>
              <a:t>Balmer</a:t>
            </a:r>
            <a:r>
              <a:rPr lang="en-US" sz="1600" dirty="0" smtClean="0"/>
              <a:t> et </a:t>
            </a:r>
            <a:r>
              <a:rPr lang="en-US" sz="1600" dirty="0" err="1" smtClean="0"/>
              <a:t>Paschen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6364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Expérience de Frank et Hertz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467544" y="6237312"/>
            <a:ext cx="82089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Sources : 	 </a:t>
            </a:r>
            <a:r>
              <a:rPr lang="fr-FR" sz="1400" dirty="0" err="1" smtClean="0"/>
              <a:t>Cagnac</a:t>
            </a:r>
            <a:r>
              <a:rPr lang="fr-FR" sz="1400" dirty="0" smtClean="0"/>
              <a:t>, </a:t>
            </a:r>
            <a:r>
              <a:rPr lang="fr-FR" sz="1400" dirty="0" err="1" smtClean="0"/>
              <a:t>Pebay-Peroula</a:t>
            </a:r>
            <a:r>
              <a:rPr lang="fr-FR" sz="1400" dirty="0" smtClean="0"/>
              <a:t/>
            </a:r>
            <a:br>
              <a:rPr lang="fr-FR" sz="1400" dirty="0" smtClean="0"/>
            </a:br>
            <a:r>
              <a:rPr lang="fr-FR" sz="1400" dirty="0" smtClean="0"/>
              <a:t>	Article original de 1914 : </a:t>
            </a:r>
            <a:r>
              <a:rPr lang="fr-FR" sz="1400" dirty="0" smtClean="0">
                <a:hlinkClick r:id="rId2"/>
              </a:rPr>
              <a:t>https://onlinelibrary.wiley.com/doi/abs/10.1002/phbl.19670230702</a:t>
            </a:r>
            <a:endParaRPr lang="fr-FR" sz="1400" dirty="0" smtClean="0"/>
          </a:p>
          <a:p>
            <a:endParaRPr lang="fr-FR" sz="1400" dirty="0" smtClean="0"/>
          </a:p>
          <a:p>
            <a:endParaRPr lang="fr-FR" sz="1400" dirty="0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91"/>
          <a:stretch/>
        </p:blipFill>
        <p:spPr>
          <a:xfrm>
            <a:off x="4716016" y="1628800"/>
            <a:ext cx="3878365" cy="4403433"/>
          </a:xfr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204864"/>
            <a:ext cx="3971925" cy="3024187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 rot="16200000">
            <a:off x="3788645" y="3635076"/>
            <a:ext cx="15359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Cour6ant</a:t>
            </a:r>
            <a:r>
              <a:rPr lang="fr-FR" sz="1400" dirty="0" smtClean="0"/>
              <a:t> </a:t>
            </a:r>
            <a:r>
              <a:rPr lang="fr-FR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fr-FR" sz="1400" dirty="0" smtClean="0"/>
              <a:t> (u. </a:t>
            </a:r>
            <a:r>
              <a:rPr lang="fr-FR" sz="1400" dirty="0" err="1" smtClean="0"/>
              <a:t>arb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sp>
        <p:nvSpPr>
          <p:cNvPr id="12" name="ZoneTexte 11"/>
          <p:cNvSpPr txBox="1"/>
          <p:nvPr/>
        </p:nvSpPr>
        <p:spPr>
          <a:xfrm>
            <a:off x="5868144" y="6021288"/>
            <a:ext cx="1825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Tension de grille </a:t>
            </a:r>
            <a:r>
              <a:rPr lang="fr-FR" sz="1400" i="1" dirty="0" err="1" smtClean="0"/>
              <a:t>V</a:t>
            </a:r>
            <a:r>
              <a:rPr lang="fr-FR" sz="1600" baseline="-25000" dirty="0" err="1" smtClean="0"/>
              <a:t>g</a:t>
            </a:r>
            <a:r>
              <a:rPr lang="fr-FR" sz="1400" baseline="-25000" dirty="0" smtClean="0"/>
              <a:t>  </a:t>
            </a:r>
            <a:r>
              <a:rPr lang="fr-FR" sz="1400" dirty="0" smtClean="0"/>
              <a:t>(V)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27638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Autofit/>
          </a:bodyPr>
          <a:lstStyle/>
          <a:p>
            <a:r>
              <a:rPr lang="fr-FR" sz="3600" dirty="0" smtClean="0"/>
              <a:t>Diffraction de Fraunhofer des électrons</a:t>
            </a:r>
            <a:endParaRPr lang="fr-FR" sz="3600" dirty="0"/>
          </a:p>
        </p:txBody>
      </p:sp>
      <p:sp>
        <p:nvSpPr>
          <p:cNvPr id="4" name="ZoneTexte 3"/>
          <p:cNvSpPr txBox="1"/>
          <p:nvPr/>
        </p:nvSpPr>
        <p:spPr>
          <a:xfrm>
            <a:off x="359532" y="60932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De l’article original : Claus </a:t>
            </a:r>
            <a:r>
              <a:rPr lang="fr-FR" sz="1400" cap="small" dirty="0" err="1" smtClean="0"/>
              <a:t>Jönsson</a:t>
            </a:r>
            <a:r>
              <a:rPr lang="fr-FR" sz="1400" dirty="0" smtClean="0"/>
              <a:t>, « </a:t>
            </a:r>
            <a:r>
              <a:rPr lang="de-DE" sz="1400" dirty="0" smtClean="0"/>
              <a:t>Elektroneninterferenzen an mehreren künstlich hergestellten Feinspalten</a:t>
            </a:r>
            <a:r>
              <a:rPr lang="fr-FR" sz="1400" dirty="0" smtClean="0"/>
              <a:t> »</a:t>
            </a:r>
          </a:p>
          <a:p>
            <a:r>
              <a:rPr lang="fr-FR" sz="1400" dirty="0" smtClean="0"/>
              <a:t>	</a:t>
            </a:r>
            <a:r>
              <a:rPr lang="de-DE" sz="1400" i="1" dirty="0" smtClean="0"/>
              <a:t>Zeitschrift für Physik</a:t>
            </a:r>
            <a:r>
              <a:rPr lang="de-DE" sz="1400" dirty="0" smtClean="0"/>
              <a:t>, </a:t>
            </a:r>
            <a:r>
              <a:rPr lang="de-DE" sz="1400" b="1" dirty="0" smtClean="0"/>
              <a:t>161</a:t>
            </a:r>
            <a:r>
              <a:rPr lang="de-DE" sz="1400" dirty="0" smtClean="0"/>
              <a:t>, </a:t>
            </a:r>
            <a:r>
              <a:rPr lang="de-DE" sz="1400" dirty="0" err="1" smtClean="0"/>
              <a:t>p,454</a:t>
            </a:r>
            <a:r>
              <a:rPr lang="de-DE" sz="1400" dirty="0" smtClean="0"/>
              <a:t>–474(1961)</a:t>
            </a:r>
            <a:r>
              <a:rPr lang="fr-FR" sz="1400" dirty="0" smtClean="0"/>
              <a:t>       </a:t>
            </a:r>
            <a:r>
              <a:rPr lang="fr-FR" sz="1400" dirty="0" smtClean="0">
                <a:hlinkClick r:id="rId2"/>
              </a:rPr>
              <a:t>https://doi.org/10.1007/BF01342460</a:t>
            </a:r>
            <a:r>
              <a:rPr lang="fr-FR" sz="1400" dirty="0" smtClean="0"/>
              <a:t> 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367644" y="955246"/>
            <a:ext cx="6408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 smtClean="0"/>
          </a:p>
          <a:p>
            <a:pPr algn="ctr"/>
            <a:r>
              <a:rPr lang="en-US" sz="1600" dirty="0" smtClean="0"/>
              <a:t>.</a:t>
            </a:r>
            <a:endParaRPr lang="fr-FR" sz="1600" dirty="0"/>
          </a:p>
        </p:txBody>
      </p:sp>
      <p:sp>
        <p:nvSpPr>
          <p:cNvPr id="8" name="ZoneTexte 7"/>
          <p:cNvSpPr txBox="1"/>
          <p:nvPr/>
        </p:nvSpPr>
        <p:spPr>
          <a:xfrm>
            <a:off x="1367644" y="977761"/>
            <a:ext cx="6408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/>
              <a:t>Dispositif expérimental proche d’un microscope électronique,</a:t>
            </a:r>
          </a:p>
          <a:p>
            <a:pPr algn="ctr"/>
            <a:r>
              <a:rPr lang="fr-FR" sz="1600" dirty="0" smtClean="0"/>
              <a:t>Tension d’accélération 40 kV, avec lentille de projection.</a:t>
            </a:r>
          </a:p>
          <a:p>
            <a:pPr algn="ctr"/>
            <a:r>
              <a:rPr lang="fr-FR" sz="1600" dirty="0" smtClean="0"/>
              <a:t>Fentes d’argent sur support de verre, de largeur </a:t>
            </a:r>
            <a:r>
              <a:rPr lang="fr-FR" sz="1600" dirty="0" err="1" smtClean="0"/>
              <a:t>0,5µm</a:t>
            </a:r>
            <a:r>
              <a:rPr lang="fr-FR" sz="1600" dirty="0" smtClean="0"/>
              <a:t> et de pas 2 µm</a:t>
            </a:r>
            <a:endParaRPr lang="fr-FR" sz="1600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250522"/>
            <a:ext cx="2952328" cy="3029817"/>
          </a:xfrm>
          <a:prstGeom prst="rect">
            <a:avLst/>
          </a:prstGeom>
        </p:spPr>
      </p:pic>
      <p:pic>
        <p:nvPicPr>
          <p:cNvPr id="12" name="Espace réservé du contenu 11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269510"/>
            <a:ext cx="2304256" cy="2950812"/>
          </a:xfrm>
        </p:spPr>
      </p:pic>
      <p:sp>
        <p:nvSpPr>
          <p:cNvPr id="13" name="ZoneTexte 12"/>
          <p:cNvSpPr txBox="1"/>
          <p:nvPr/>
        </p:nvSpPr>
        <p:spPr>
          <a:xfrm>
            <a:off x="2303746" y="5328096"/>
            <a:ext cx="144016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spAutoFit/>
          </a:bodyPr>
          <a:lstStyle/>
          <a:p>
            <a:pPr algn="ctr"/>
            <a:r>
              <a:rPr lang="fr-FR" sz="1600" dirty="0" smtClean="0"/>
              <a:t>2 fentes</a:t>
            </a:r>
            <a:endParaRPr lang="fr-FR" sz="1600" dirty="0"/>
          </a:p>
        </p:txBody>
      </p:sp>
      <p:sp>
        <p:nvSpPr>
          <p:cNvPr id="14" name="ZoneTexte 13"/>
          <p:cNvSpPr txBox="1"/>
          <p:nvPr/>
        </p:nvSpPr>
        <p:spPr>
          <a:xfrm>
            <a:off x="5724128" y="5380975"/>
            <a:ext cx="144016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spAutoFit/>
          </a:bodyPr>
          <a:lstStyle/>
          <a:p>
            <a:pPr algn="ctr"/>
            <a:r>
              <a:rPr lang="fr-FR" sz="1600" dirty="0" smtClean="0"/>
              <a:t>5 fentes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80967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Autofit/>
          </a:bodyPr>
          <a:lstStyle/>
          <a:p>
            <a:r>
              <a:rPr lang="fr-FR" sz="3200" dirty="0" smtClean="0"/>
              <a:t>Interféromètre de Mach-</a:t>
            </a:r>
            <a:r>
              <a:rPr lang="fr-FR" sz="3200" dirty="0" err="1" smtClean="0"/>
              <a:t>Zehnder</a:t>
            </a:r>
            <a:r>
              <a:rPr lang="fr-FR" sz="3200" dirty="0" smtClean="0"/>
              <a:t> à neutrons</a:t>
            </a:r>
            <a:endParaRPr lang="fr-FR" sz="3200" dirty="0"/>
          </a:p>
        </p:txBody>
      </p:sp>
      <p:sp>
        <p:nvSpPr>
          <p:cNvPr id="4" name="ZoneTexte 3"/>
          <p:cNvSpPr txBox="1"/>
          <p:nvPr/>
        </p:nvSpPr>
        <p:spPr>
          <a:xfrm>
            <a:off x="359532" y="6093296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De l’article original : </a:t>
            </a:r>
            <a:r>
              <a:rPr lang="en-US" sz="1400" dirty="0" smtClean="0"/>
              <a:t>H. Rauch , W. </a:t>
            </a:r>
            <a:r>
              <a:rPr lang="en-US" sz="1400" dirty="0" err="1" smtClean="0"/>
              <a:t>Treimer</a:t>
            </a:r>
            <a:r>
              <a:rPr lang="en-US" sz="1400" dirty="0" smtClean="0"/>
              <a:t> &amp; U. </a:t>
            </a:r>
            <a:r>
              <a:rPr lang="en-US" sz="1400" dirty="0" err="1" smtClean="0"/>
              <a:t>Bonse</a:t>
            </a:r>
            <a:r>
              <a:rPr lang="en-US" sz="1400" dirty="0" smtClean="0"/>
              <a:t> ; «Test of a single crystal neutron interferometer» ; Physics Letters A </a:t>
            </a:r>
            <a:r>
              <a:rPr lang="en-US" sz="1400" b="1" dirty="0" smtClean="0"/>
              <a:t>47</a:t>
            </a:r>
            <a:r>
              <a:rPr lang="en-US" sz="1400" dirty="0" smtClean="0"/>
              <a:t> , p. 369 – 371 (1974) </a:t>
            </a:r>
            <a:r>
              <a:rPr lang="fr-FR" sz="1400" dirty="0" smtClean="0">
                <a:hlinkClick r:id="rId2" tooltip="Persistent link using digital object identifier"/>
              </a:rPr>
              <a:t>https://doi.org/10.1016/0375-9601(74)90132-7</a:t>
            </a:r>
            <a:endParaRPr lang="fr-FR" sz="1400" dirty="0" smtClean="0"/>
          </a:p>
        </p:txBody>
      </p:sp>
      <p:sp>
        <p:nvSpPr>
          <p:cNvPr id="7" name="ZoneTexte 6"/>
          <p:cNvSpPr txBox="1"/>
          <p:nvPr/>
        </p:nvSpPr>
        <p:spPr>
          <a:xfrm>
            <a:off x="1367644" y="955246"/>
            <a:ext cx="6408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 smtClean="0"/>
          </a:p>
          <a:p>
            <a:pPr algn="ctr"/>
            <a:r>
              <a:rPr lang="en-US" sz="1600" dirty="0" smtClean="0"/>
              <a:t>.</a:t>
            </a:r>
            <a:endParaRPr lang="fr-FR" sz="1600" dirty="0"/>
          </a:p>
        </p:txBody>
      </p:sp>
      <p:sp>
        <p:nvSpPr>
          <p:cNvPr id="8" name="ZoneTexte 7"/>
          <p:cNvSpPr txBox="1"/>
          <p:nvPr/>
        </p:nvSpPr>
        <p:spPr>
          <a:xfrm>
            <a:off x="755576" y="977761"/>
            <a:ext cx="7488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/>
              <a:t>Les 4 lames de l’interféromètres sont taillées dans un monocristal de silicium.</a:t>
            </a:r>
          </a:p>
          <a:p>
            <a:pPr algn="ctr"/>
            <a:r>
              <a:rPr lang="fr-FR" sz="1600" dirty="0" smtClean="0"/>
              <a:t>Les neutrons (</a:t>
            </a:r>
            <a:r>
              <a:rPr lang="fr-FR" sz="1600" dirty="0" smtClean="0">
                <a:sym typeface="Symbol"/>
              </a:rPr>
              <a:t></a:t>
            </a:r>
            <a:r>
              <a:rPr lang="fr-FR" sz="1600" baseline="-25000" dirty="0" smtClean="0">
                <a:sym typeface="Symbol"/>
              </a:rPr>
              <a:t>DB </a:t>
            </a:r>
            <a:r>
              <a:rPr lang="fr-FR" sz="1600" dirty="0" smtClean="0">
                <a:sym typeface="Symbol"/>
              </a:rPr>
              <a:t>0,2 nm) </a:t>
            </a:r>
            <a:r>
              <a:rPr lang="fr-FR" sz="1600" dirty="0" smtClean="0"/>
              <a:t>sont défléchis dans chaque lame par diffraction de Bragg</a:t>
            </a:r>
            <a:endParaRPr lang="fr-FR" sz="1600" dirty="0"/>
          </a:p>
        </p:txBody>
      </p:sp>
      <p:sp>
        <p:nvSpPr>
          <p:cNvPr id="13" name="ZoneTexte 12"/>
          <p:cNvSpPr txBox="1"/>
          <p:nvPr/>
        </p:nvSpPr>
        <p:spPr>
          <a:xfrm>
            <a:off x="1023136" y="5273253"/>
            <a:ext cx="3024336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spAutoFit/>
          </a:bodyPr>
          <a:lstStyle/>
          <a:p>
            <a:pPr algn="ctr"/>
            <a:r>
              <a:rPr lang="fr-FR" sz="1600" dirty="0" smtClean="0"/>
              <a:t>Lame de phase inclinée </a:t>
            </a:r>
            <a:br>
              <a:rPr lang="fr-FR" sz="1600" dirty="0" smtClean="0"/>
            </a:br>
            <a:r>
              <a:rPr lang="fr-FR" sz="1400" dirty="0" smtClean="0">
                <a:sym typeface="Wingdings" panose="05000000000000000000" pitchFamily="2" charset="2"/>
              </a:rPr>
              <a:t></a:t>
            </a:r>
            <a:r>
              <a:rPr lang="fr-FR" sz="1400" dirty="0" smtClean="0"/>
              <a:t>différence de marche </a:t>
            </a:r>
            <a:r>
              <a:rPr lang="fr-FR" sz="1200" i="1" dirty="0" smtClean="0">
                <a:sym typeface="Symbol"/>
              </a:rPr>
              <a:t></a:t>
            </a:r>
            <a:r>
              <a:rPr lang="fr-FR" sz="1400" i="1" dirty="0" smtClean="0">
                <a:sym typeface="Symbol"/>
              </a:rPr>
              <a:t>D</a:t>
            </a:r>
            <a:endParaRPr lang="fr-FR" sz="1400" i="1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849017"/>
            <a:ext cx="4707952" cy="3268330"/>
          </a:xfrm>
          <a:prstGeom prst="rect">
            <a:avLst/>
          </a:prstGeom>
        </p:spPr>
      </p:pic>
      <p:pic>
        <p:nvPicPr>
          <p:cNvPr id="16" name="Espace réservé du contenu 15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62" y="1849016"/>
            <a:ext cx="3531725" cy="2948135"/>
          </a:xfrm>
        </p:spPr>
      </p:pic>
      <p:cxnSp>
        <p:nvCxnSpPr>
          <p:cNvPr id="18" name="Connecteur droit avec flèche 17"/>
          <p:cNvCxnSpPr/>
          <p:nvPr/>
        </p:nvCxnSpPr>
        <p:spPr>
          <a:xfrm flipV="1">
            <a:off x="2535304" y="4293096"/>
            <a:ext cx="0" cy="93610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63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Autofit/>
          </a:bodyPr>
          <a:lstStyle/>
          <a:p>
            <a:r>
              <a:rPr lang="fr-FR" sz="3200" dirty="0" smtClean="0"/>
              <a:t>Fentes d’Young atomiques</a:t>
            </a:r>
            <a:endParaRPr lang="fr-FR" sz="3200" dirty="0"/>
          </a:p>
        </p:txBody>
      </p:sp>
      <p:sp>
        <p:nvSpPr>
          <p:cNvPr id="4" name="ZoneTexte 3"/>
          <p:cNvSpPr txBox="1"/>
          <p:nvPr/>
        </p:nvSpPr>
        <p:spPr>
          <a:xfrm>
            <a:off x="359532" y="6117079"/>
            <a:ext cx="8424936" cy="475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D’après l’article original : </a:t>
            </a:r>
            <a:r>
              <a:rPr lang="en-US" sz="1400" dirty="0" smtClean="0"/>
              <a:t>F. Shimizu, K. Shimizu &amp; H. Takuma; «Double-slit interference with </a:t>
            </a:r>
            <a:r>
              <a:rPr lang="en-US" sz="1400" dirty="0" err="1" smtClean="0"/>
              <a:t>ultracold</a:t>
            </a:r>
            <a:r>
              <a:rPr lang="en-US" sz="1400" dirty="0" smtClean="0"/>
              <a:t> metastable neon atoms» ; . Rev. A </a:t>
            </a:r>
            <a:r>
              <a:rPr lang="en-US" sz="1400" b="1" dirty="0" smtClean="0"/>
              <a:t>46</a:t>
            </a:r>
            <a:r>
              <a:rPr lang="en-US" sz="1400" dirty="0" smtClean="0"/>
              <a:t> , p. </a:t>
            </a:r>
            <a:r>
              <a:rPr lang="en-US" sz="1400" dirty="0" err="1" smtClean="0"/>
              <a:t>R17</a:t>
            </a:r>
            <a:r>
              <a:rPr lang="en-US" sz="1400" dirty="0" smtClean="0"/>
              <a:t> (1992) </a:t>
            </a:r>
            <a:r>
              <a:rPr lang="fr-FR" sz="1400" dirty="0" smtClean="0">
                <a:hlinkClick r:id="rId2"/>
              </a:rPr>
              <a:t>https://doi.org/10.1103/PhysRevA.46.R17</a:t>
            </a:r>
            <a:r>
              <a:rPr lang="fr-FR" sz="1400" dirty="0" smtClean="0"/>
              <a:t> 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367644" y="955246"/>
            <a:ext cx="6408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 smtClean="0"/>
          </a:p>
          <a:p>
            <a:pPr algn="ctr"/>
            <a:r>
              <a:rPr lang="en-US" sz="1600" dirty="0" smtClean="0"/>
              <a:t>.</a:t>
            </a:r>
            <a:endParaRPr lang="fr-FR" sz="16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" t="3819" r="1229"/>
          <a:stretch/>
        </p:blipFill>
        <p:spPr>
          <a:xfrm>
            <a:off x="672998" y="1412776"/>
            <a:ext cx="7015278" cy="4740861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755576" y="828001"/>
            <a:ext cx="7488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/>
              <a:t>Les atomes de néon métastable refroidis, initialement piégés, </a:t>
            </a:r>
            <a:br>
              <a:rPr lang="fr-FR" sz="1600" dirty="0" smtClean="0"/>
            </a:br>
            <a:r>
              <a:rPr lang="fr-FR" sz="1600" dirty="0" smtClean="0"/>
              <a:t>sont libérés par l’impulsion laser à 598 nm et tombent en chute libre 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31699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Autofit/>
          </a:bodyPr>
          <a:lstStyle/>
          <a:p>
            <a:r>
              <a:rPr lang="fr-FR" sz="2400" dirty="0" smtClean="0"/>
              <a:t>Réduction</a:t>
            </a:r>
            <a:r>
              <a:rPr lang="fr-FR" sz="2800" dirty="0" smtClean="0"/>
              <a:t> du paquet d’onde :  A &amp; B incompatibles</a:t>
            </a:r>
            <a:endParaRPr lang="fr-FR" sz="2800" dirty="0"/>
          </a:p>
        </p:txBody>
      </p:sp>
      <p:sp>
        <p:nvSpPr>
          <p:cNvPr id="7" name="ZoneTexte 6"/>
          <p:cNvSpPr txBox="1"/>
          <p:nvPr/>
        </p:nvSpPr>
        <p:spPr>
          <a:xfrm>
            <a:off x="1367644" y="955246"/>
            <a:ext cx="6408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 smtClean="0"/>
          </a:p>
          <a:p>
            <a:pPr algn="ctr"/>
            <a:r>
              <a:rPr lang="en-US" sz="1600" dirty="0" smtClean="0"/>
              <a:t>.</a:t>
            </a:r>
            <a:endParaRPr lang="fr-FR" sz="16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927" y="2097134"/>
            <a:ext cx="5311974" cy="4062098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6516216" y="4365104"/>
            <a:ext cx="2160240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1) Résultat possible </a:t>
            </a:r>
            <a:br>
              <a:rPr lang="fr-FR" sz="1600" dirty="0" smtClean="0"/>
            </a:br>
            <a:r>
              <a:rPr lang="fr-FR" sz="1600" dirty="0" smtClean="0"/>
              <a:t>     d’une mesure de </a:t>
            </a:r>
            <a:r>
              <a:rPr lang="fr-FR" sz="1600" i="1" dirty="0" smtClean="0">
                <a:solidFill>
                  <a:srgbClr val="FF0000"/>
                </a:solidFill>
              </a:rPr>
              <a:t>A</a:t>
            </a:r>
            <a:endParaRPr lang="fr-FR" sz="1600" i="1" dirty="0">
              <a:solidFill>
                <a:srgbClr val="FF0000"/>
              </a:solidFill>
            </a:endParaRPr>
          </a:p>
        </p:txBody>
      </p:sp>
      <p:cxnSp>
        <p:nvCxnSpPr>
          <p:cNvPr id="12" name="Connecteur droit avec flèche 11"/>
          <p:cNvCxnSpPr>
            <a:stCxn id="10" idx="1"/>
          </p:cNvCxnSpPr>
          <p:nvPr/>
        </p:nvCxnSpPr>
        <p:spPr>
          <a:xfrm flipH="1">
            <a:off x="5940152" y="4657492"/>
            <a:ext cx="576064" cy="1075764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6383818" y="2764378"/>
            <a:ext cx="2160240" cy="83099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2) Résultat possible </a:t>
            </a:r>
            <a:br>
              <a:rPr lang="fr-FR" sz="1600" dirty="0" smtClean="0"/>
            </a:br>
            <a:r>
              <a:rPr lang="fr-FR" sz="1600" dirty="0" smtClean="0"/>
              <a:t>     de la mesure de </a:t>
            </a:r>
            <a:r>
              <a:rPr lang="fr-FR" sz="1600" i="1" dirty="0" smtClean="0">
                <a:solidFill>
                  <a:srgbClr val="0000FF"/>
                </a:solidFill>
              </a:rPr>
              <a:t>B</a:t>
            </a:r>
            <a:br>
              <a:rPr lang="fr-FR" sz="1600" i="1" dirty="0" smtClean="0">
                <a:solidFill>
                  <a:srgbClr val="0000FF"/>
                </a:solidFill>
              </a:rPr>
            </a:br>
            <a:r>
              <a:rPr lang="fr-FR" sz="1600" i="1" dirty="0" smtClean="0">
                <a:solidFill>
                  <a:srgbClr val="0000FF"/>
                </a:solidFill>
              </a:rPr>
              <a:t>     </a:t>
            </a:r>
            <a:r>
              <a:rPr lang="fr-FR" sz="1600" dirty="0" smtClean="0"/>
              <a:t>après celle de </a:t>
            </a:r>
            <a:r>
              <a:rPr lang="fr-FR" sz="1600" i="1" dirty="0" smtClean="0">
                <a:solidFill>
                  <a:srgbClr val="FF0000"/>
                </a:solidFill>
              </a:rPr>
              <a:t>A</a:t>
            </a:r>
            <a:endParaRPr lang="fr-FR" sz="1600" i="1" dirty="0">
              <a:solidFill>
                <a:srgbClr val="FF0000"/>
              </a:solidFill>
            </a:endParaRPr>
          </a:p>
        </p:txBody>
      </p:sp>
      <p:cxnSp>
        <p:nvCxnSpPr>
          <p:cNvPr id="14" name="Connecteur droit avec flèche 13"/>
          <p:cNvCxnSpPr/>
          <p:nvPr/>
        </p:nvCxnSpPr>
        <p:spPr>
          <a:xfrm flipH="1">
            <a:off x="5580112" y="3179876"/>
            <a:ext cx="803706" cy="1185228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4723299" y="1412776"/>
            <a:ext cx="2952328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/>
              <a:t>3) Résultat possible après (2) </a:t>
            </a:r>
            <a:br>
              <a:rPr lang="fr-FR" sz="1600" dirty="0" smtClean="0"/>
            </a:br>
            <a:r>
              <a:rPr lang="fr-FR" sz="1600" dirty="0" smtClean="0"/>
              <a:t>puis nouvelle mesure de </a:t>
            </a:r>
            <a:r>
              <a:rPr lang="fr-FR" sz="1600" i="1" dirty="0" smtClean="0">
                <a:solidFill>
                  <a:srgbClr val="FF0000"/>
                </a:solidFill>
              </a:rPr>
              <a:t>A</a:t>
            </a:r>
            <a:r>
              <a:rPr lang="fr-FR" sz="1600" dirty="0" smtClean="0"/>
              <a:t>      </a:t>
            </a:r>
            <a:endParaRPr lang="fr-FR" sz="1600" i="1" dirty="0">
              <a:solidFill>
                <a:srgbClr val="FF0000"/>
              </a:solidFill>
            </a:endParaRPr>
          </a:p>
        </p:txBody>
      </p:sp>
      <p:cxnSp>
        <p:nvCxnSpPr>
          <p:cNvPr id="20" name="Connecteur droit avec flèche 19"/>
          <p:cNvCxnSpPr>
            <a:stCxn id="19" idx="1"/>
          </p:cNvCxnSpPr>
          <p:nvPr/>
        </p:nvCxnSpPr>
        <p:spPr>
          <a:xfrm flipH="1">
            <a:off x="3131840" y="1705164"/>
            <a:ext cx="1591459" cy="1147772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19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3863344"/>
            <a:ext cx="2178000" cy="1323995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842021"/>
            <a:ext cx="2176817" cy="132327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203859"/>
            <a:ext cx="3423496" cy="208112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Autofit/>
          </a:bodyPr>
          <a:lstStyle/>
          <a:p>
            <a:r>
              <a:rPr lang="fr-FR" sz="3200" dirty="0" smtClean="0"/>
              <a:t>Particule libre : paquet d’onde</a:t>
            </a:r>
            <a:endParaRPr lang="fr-FR" sz="3200" dirty="0"/>
          </a:p>
        </p:txBody>
      </p:sp>
      <p:sp>
        <p:nvSpPr>
          <p:cNvPr id="7" name="ZoneTexte 6"/>
          <p:cNvSpPr txBox="1"/>
          <p:nvPr/>
        </p:nvSpPr>
        <p:spPr>
          <a:xfrm>
            <a:off x="1367644" y="955246"/>
            <a:ext cx="6408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dirty="0" smtClean="0"/>
          </a:p>
          <a:p>
            <a:pPr algn="ctr"/>
            <a:r>
              <a:rPr lang="en-US" sz="1600" dirty="0" smtClean="0"/>
              <a:t>.</a:t>
            </a:r>
            <a:endParaRPr lang="fr-FR" sz="16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08720"/>
            <a:ext cx="8784976" cy="5328592"/>
          </a:xfrm>
          <a:prstGeom prst="rect">
            <a:avLst/>
          </a:prstGeom>
        </p:spPr>
      </p:pic>
      <p:cxnSp>
        <p:nvCxnSpPr>
          <p:cNvPr id="11" name="Connecteur droit avec flèche 10"/>
          <p:cNvCxnSpPr/>
          <p:nvPr/>
        </p:nvCxnSpPr>
        <p:spPr>
          <a:xfrm>
            <a:off x="5004048" y="3284984"/>
            <a:ext cx="0" cy="57606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55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920</TotalTime>
  <Words>578</Words>
  <Application>Microsoft Office PowerPoint</Application>
  <PresentationFormat>Affichage à l'écran (4:3)</PresentationFormat>
  <Paragraphs>120</Paragraphs>
  <Slides>29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6" baseType="lpstr">
      <vt:lpstr>Cambria Math</vt:lpstr>
      <vt:lpstr>Arial</vt:lpstr>
      <vt:lpstr>Times New Roman</vt:lpstr>
      <vt:lpstr>Symbol</vt:lpstr>
      <vt:lpstr>Calibri</vt:lpstr>
      <vt:lpstr>Wingdings</vt:lpstr>
      <vt:lpstr>Thème Office</vt:lpstr>
      <vt:lpstr>Mécanique quantique</vt:lpstr>
      <vt:lpstr>Spectre de Fraunhofer</vt:lpstr>
      <vt:lpstr>Spectre de l ’hydrogène atomique</vt:lpstr>
      <vt:lpstr>Expérience de Frank et Hertz</vt:lpstr>
      <vt:lpstr>Diffraction de Fraunhofer des électrons</vt:lpstr>
      <vt:lpstr>Interféromètre de Mach-Zehnder à neutrons</vt:lpstr>
      <vt:lpstr>Fentes d’Young atomiques</vt:lpstr>
      <vt:lpstr>Réduction du paquet d’onde :  A &amp; B incompatibles</vt:lpstr>
      <vt:lpstr>Particule libre : paquet d’onde</vt:lpstr>
      <vt:lpstr>Confinement et quantification</vt:lpstr>
      <vt:lpstr>Puits fini : solution graphique</vt:lpstr>
      <vt:lpstr>Puits fini : forme des modes</vt:lpstr>
      <vt:lpstr>CL et quantification: exemple du puits de Pöschl–Teller</vt:lpstr>
      <vt:lpstr>Effet tunnel</vt:lpstr>
      <vt:lpstr>Principe du laser à cascade quantique</vt:lpstr>
      <vt:lpstr>Modèle de Gamow pour l’émission α</vt:lpstr>
      <vt:lpstr>Modélisation du double puits</vt:lpstr>
      <vt:lpstr>Loi de Geiger et Nuttall</vt:lpstr>
      <vt:lpstr>Images STM</vt:lpstr>
      <vt:lpstr>Postulats</vt:lpstr>
      <vt:lpstr>Présentation PowerPoint</vt:lpstr>
      <vt:lpstr>Oscillation de Rabi</vt:lpstr>
      <vt:lpstr>HS :Expression et représentation polaire</vt:lpstr>
      <vt:lpstr>Spin fictif : sphère de Bloch</vt:lpstr>
      <vt:lpstr>Modèle de laser macroscopique</vt:lpstr>
      <vt:lpstr>Présentation PowerPoint</vt:lpstr>
      <vt:lpstr>Présentation PowerPoint</vt:lpstr>
      <vt:lpstr>Fonctions d’Airy Ai et Bi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Mécanique quantique</dc:title>
  <dc:creator>Jean Hare</dc:creator>
  <cp:lastModifiedBy>Jean Hare</cp:lastModifiedBy>
  <cp:revision>64</cp:revision>
  <dcterms:created xsi:type="dcterms:W3CDTF">2020-06-08T10:21:01Z</dcterms:created>
  <dcterms:modified xsi:type="dcterms:W3CDTF">2021-01-18T12:34:48Z</dcterms:modified>
</cp:coreProperties>
</file>